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33"/>
  </p:notesMasterIdLst>
  <p:sldIdLst>
    <p:sldId id="266" r:id="rId3"/>
    <p:sldId id="267" r:id="rId4"/>
    <p:sldId id="268" r:id="rId5"/>
    <p:sldId id="258" r:id="rId6"/>
    <p:sldId id="259" r:id="rId7"/>
    <p:sldId id="260" r:id="rId8"/>
    <p:sldId id="261" r:id="rId9"/>
    <p:sldId id="262" r:id="rId10"/>
    <p:sldId id="263" r:id="rId11"/>
    <p:sldId id="264" r:id="rId12"/>
    <p:sldId id="265" r:id="rId13"/>
    <p:sldId id="269" r:id="rId14"/>
    <p:sldId id="270" r:id="rId15"/>
    <p:sldId id="271" r:id="rId16"/>
    <p:sldId id="272" r:id="rId17"/>
    <p:sldId id="273" r:id="rId18"/>
    <p:sldId id="277"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Lst>
  <p:sldSz cx="14630400" cy="8229600"/>
  <p:notesSz cx="8229600" cy="14630400"/>
  <p:embeddedFontLst>
    <p:embeddedFont>
      <p:font typeface="Lora" pitchFamily="2" charset="0"/>
      <p:bold r:id="rId34"/>
    </p:embeddedFont>
    <p:embeddedFont>
      <p:font typeface="Source Sans 3" panose="020B0604020202020204" charset="0"/>
      <p:regular r:id="rId3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p:spPr>
      </p:sp>
      <p:sp>
        <p:nvSpPr>
          <p:cNvPr id="3" name="Shape 1"/>
          <p:cNvSpPr/>
          <p:nvPr/>
        </p:nvSpPr>
        <p:spPr>
          <a:xfrm>
            <a:off x="0" y="0"/>
            <a:ext cx="14630400" cy="8229600"/>
          </a:xfrm>
          <a:prstGeom prst="rect">
            <a:avLst/>
          </a:prstGeom>
          <a:solidFill>
            <a:srgbClr val="252833"/>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69.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3" Type="http://schemas.openxmlformats.org/officeDocument/2006/relationships/image" Target="../media/image69.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svg"/></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11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6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notesSlide" Target="../notesSlides/notesSlide30.xml"/><Relationship Id="rId5" Type="http://schemas.openxmlformats.org/officeDocument/2006/relationships/tags" Target="../tags/tag29.xml"/><Relationship Id="rId10" Type="http://schemas.openxmlformats.org/officeDocument/2006/relationships/slideLayout" Target="../slideLayouts/slideLayout5.xml"/><Relationship Id="rId4" Type="http://schemas.openxmlformats.org/officeDocument/2006/relationships/tags" Target="../tags/tag28.xml"/><Relationship Id="rId9" Type="http://schemas.openxmlformats.org/officeDocument/2006/relationships/tags" Target="../tags/tag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notesSlide" Target="../notesSlides/notesSlide6.xml"/><Relationship Id="rId21" Type="http://schemas.openxmlformats.org/officeDocument/2006/relationships/tags" Target="../tags/tag21.xml"/><Relationship Id="rId34" Type="http://schemas.openxmlformats.org/officeDocument/2006/relationships/image" Target="../media/image18.sv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6.xml"/><Relationship Id="rId33"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13.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16.svg"/><Relationship Id="rId37" Type="http://schemas.openxmlformats.org/officeDocument/2006/relationships/image" Target="../media/image4.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image" Target="../media/image12.png"/><Relationship Id="rId36" Type="http://schemas.openxmlformats.org/officeDocument/2006/relationships/image" Target="../media/image20.sv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1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image" Target="../media/image11.png"/><Relationship Id="rId30" Type="http://schemas.openxmlformats.org/officeDocument/2006/relationships/image" Target="../media/image14.svg"/><Relationship Id="rId35" Type="http://schemas.openxmlformats.org/officeDocument/2006/relationships/image" Target="../media/image19.png"/><Relationship Id="rId8" Type="http://schemas.openxmlformats.org/officeDocument/2006/relationships/tags" Target="../tags/tag8.xml"/><Relationship Id="rId3"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5.svg"/><Relationship Id="rId11" Type="http://schemas.openxmlformats.org/officeDocument/2006/relationships/image" Target="../media/image4.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56949"/>
            <a:ext cx="7468553" cy="1408033"/>
          </a:xfrm>
          <a:prstGeom prst="rect">
            <a:avLst/>
          </a:prstGeom>
          <a:noFill/>
        </p:spPr>
        <p:txBody>
          <a:bodyPr wrap="squar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CCTV-Based Vehicle Accident Detection System</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837724" y="3760708"/>
            <a:ext cx="7468553" cy="703898"/>
          </a:xfrm>
          <a:prstGeom prst="rect">
            <a:avLst/>
          </a:prstGeom>
          <a:noFill/>
        </p:spPr>
        <p:txBody>
          <a:bodyPr wrap="square" lIns="0" tIns="0" rIns="0" bIns="0" rtlCol="0" anchor="t"/>
          <a:lstStyle/>
          <a:p>
            <a:pPr marL="0" indent="0" algn="l">
              <a:lnSpc>
                <a:spcPts val="275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Leveraging YOLOv3-tiny, OpenCV &amp; Flask for Real-Time Safety</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837724" y="4823579"/>
            <a:ext cx="7468553"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Automating road safety through computer vision. This project integrates deep learning and efficient web frameworks to provide a robust solution for detecting traffic incidents from surveillance feeds.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72346"/>
            <a:ext cx="3885248" cy="422315"/>
          </a:xfrm>
          <a:prstGeom prst="rect">
            <a:avLst/>
          </a:prstGeom>
          <a:noFill/>
        </p:spPr>
        <p:txBody>
          <a:bodyPr wrap="none" lIns="0" tIns="0" rIns="0" bIns="0" rtlCol="0" anchor="t"/>
          <a:lstStyle/>
          <a:p>
            <a:pPr marL="0" indent="0" algn="l">
              <a:lnSpc>
                <a:spcPts val="33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Proposed System Details</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1017270" y="1722834"/>
            <a:ext cx="179427" cy="807839"/>
          </a:xfrm>
          <a:prstGeom prst="roundRect">
            <a:avLst>
              <a:gd name="adj" fmla="val 15009"/>
            </a:avLst>
          </a:prstGeom>
          <a:solidFill>
            <a:srgbClr val="444752"/>
          </a:solidFill>
        </p:spPr>
      </p:sp>
      <p:sp>
        <p:nvSpPr>
          <p:cNvPr id="4" name="Shape 2"/>
          <p:cNvSpPr/>
          <p:nvPr/>
        </p:nvSpPr>
        <p:spPr>
          <a:xfrm>
            <a:off x="837724" y="1605082"/>
            <a:ext cx="538520" cy="538520"/>
          </a:xfrm>
          <a:prstGeom prst="roundRect">
            <a:avLst>
              <a:gd name="adj" fmla="val 84899"/>
            </a:avLst>
          </a:prstGeom>
          <a:solidFill>
            <a:srgbClr val="444752"/>
          </a:solidFill>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383" y="1739741"/>
            <a:ext cx="269200" cy="269200"/>
          </a:xfrm>
          <a:prstGeom prst="rect">
            <a:avLst/>
          </a:prstGeom>
        </p:spPr>
      </p:pic>
      <p:sp>
        <p:nvSpPr>
          <p:cNvPr id="6" name="Text 3"/>
          <p:cNvSpPr/>
          <p:nvPr/>
        </p:nvSpPr>
        <p:spPr>
          <a:xfrm>
            <a:off x="1555671" y="1633061"/>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1. Video Upload</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722953" y="2099905"/>
            <a:ext cx="12237006"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User uploads CCTV .mp4 through Flask UI; metadata (timestamp, camera ID) is captured.</a:t>
            </a:r>
            <a:endParaRPr lang="en-US" sz="2400" dirty="0">
              <a:latin typeface="Times New Roman" panose="02020603050405020304" pitchFamily="18" charset="0"/>
              <a:cs typeface="Times New Roman" panose="02020603050405020304" pitchFamily="18" charset="0"/>
            </a:endParaRPr>
          </a:p>
        </p:txBody>
      </p:sp>
      <p:sp>
        <p:nvSpPr>
          <p:cNvPr id="8" name="Shape 5"/>
          <p:cNvSpPr/>
          <p:nvPr/>
        </p:nvSpPr>
        <p:spPr>
          <a:xfrm>
            <a:off x="1286470" y="2979420"/>
            <a:ext cx="179427" cy="807839"/>
          </a:xfrm>
          <a:prstGeom prst="roundRect">
            <a:avLst>
              <a:gd name="adj" fmla="val 15009"/>
            </a:avLst>
          </a:prstGeom>
          <a:solidFill>
            <a:srgbClr val="444752"/>
          </a:solidFill>
        </p:spPr>
      </p:sp>
      <p:sp>
        <p:nvSpPr>
          <p:cNvPr id="9" name="Shape 6"/>
          <p:cNvSpPr/>
          <p:nvPr/>
        </p:nvSpPr>
        <p:spPr>
          <a:xfrm>
            <a:off x="1106924" y="2861667"/>
            <a:ext cx="538520" cy="538520"/>
          </a:xfrm>
          <a:prstGeom prst="roundRect">
            <a:avLst>
              <a:gd name="adj" fmla="val 84899"/>
            </a:avLst>
          </a:prstGeom>
          <a:solidFill>
            <a:srgbClr val="444752"/>
          </a:solidFill>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1584" y="2996327"/>
            <a:ext cx="269200" cy="269200"/>
          </a:xfrm>
          <a:prstGeom prst="rect">
            <a:avLst/>
          </a:prstGeom>
        </p:spPr>
      </p:pic>
      <p:sp>
        <p:nvSpPr>
          <p:cNvPr id="11" name="Text 7"/>
          <p:cNvSpPr/>
          <p:nvPr/>
        </p:nvSpPr>
        <p:spPr>
          <a:xfrm>
            <a:off x="1824871" y="2889647"/>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2. Vehicle Detection</a:t>
            </a:r>
            <a:endParaRPr lang="en-US" sz="2800" dirty="0">
              <a:latin typeface="Times New Roman" panose="02020603050405020304" pitchFamily="18" charset="0"/>
              <a:cs typeface="Times New Roman" panose="02020603050405020304" pitchFamily="18" charset="0"/>
            </a:endParaRPr>
          </a:p>
        </p:txBody>
      </p:sp>
      <p:sp>
        <p:nvSpPr>
          <p:cNvPr id="12" name="Text 8"/>
          <p:cNvSpPr/>
          <p:nvPr/>
        </p:nvSpPr>
        <p:spPr>
          <a:xfrm>
            <a:off x="1825109" y="3356491"/>
            <a:ext cx="11967805"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YOLOv3‑tiny runs per frame to detect vehicles with bounding boxes and class scores.</a:t>
            </a:r>
            <a:endParaRPr lang="en-US" sz="2400" dirty="0">
              <a:latin typeface="Times New Roman" panose="02020603050405020304" pitchFamily="18" charset="0"/>
              <a:cs typeface="Times New Roman" panose="02020603050405020304" pitchFamily="18" charset="0"/>
            </a:endParaRPr>
          </a:p>
        </p:txBody>
      </p:sp>
      <p:sp>
        <p:nvSpPr>
          <p:cNvPr id="13" name="Shape 9"/>
          <p:cNvSpPr/>
          <p:nvPr/>
        </p:nvSpPr>
        <p:spPr>
          <a:xfrm>
            <a:off x="1555790" y="4236006"/>
            <a:ext cx="179427" cy="807839"/>
          </a:xfrm>
          <a:prstGeom prst="roundRect">
            <a:avLst>
              <a:gd name="adj" fmla="val 15009"/>
            </a:avLst>
          </a:prstGeom>
          <a:solidFill>
            <a:srgbClr val="444752"/>
          </a:solidFill>
        </p:spPr>
      </p:sp>
      <p:sp>
        <p:nvSpPr>
          <p:cNvPr id="14" name="Shape 10"/>
          <p:cNvSpPr/>
          <p:nvPr/>
        </p:nvSpPr>
        <p:spPr>
          <a:xfrm>
            <a:off x="1376243" y="4118253"/>
            <a:ext cx="538520" cy="538520"/>
          </a:xfrm>
          <a:prstGeom prst="roundRect">
            <a:avLst>
              <a:gd name="adj" fmla="val 84899"/>
            </a:avLst>
          </a:prstGeom>
          <a:solidFill>
            <a:srgbClr val="444752"/>
          </a:solidFill>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0903" y="4252913"/>
            <a:ext cx="269200" cy="269200"/>
          </a:xfrm>
          <a:prstGeom prst="rect">
            <a:avLst/>
          </a:prstGeom>
        </p:spPr>
      </p:pic>
      <p:sp>
        <p:nvSpPr>
          <p:cNvPr id="16" name="Text 11"/>
          <p:cNvSpPr/>
          <p:nvPr/>
        </p:nvSpPr>
        <p:spPr>
          <a:xfrm>
            <a:off x="2094190" y="4146232"/>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3. Tracking</a:t>
            </a:r>
            <a:endParaRPr lang="en-US" sz="2800" dirty="0">
              <a:latin typeface="Times New Roman" panose="02020603050405020304" pitchFamily="18" charset="0"/>
              <a:cs typeface="Times New Roman" panose="02020603050405020304" pitchFamily="18" charset="0"/>
            </a:endParaRPr>
          </a:p>
        </p:txBody>
      </p:sp>
      <p:sp>
        <p:nvSpPr>
          <p:cNvPr id="17" name="Text 12"/>
          <p:cNvSpPr/>
          <p:nvPr/>
        </p:nvSpPr>
        <p:spPr>
          <a:xfrm>
            <a:off x="2094428" y="4656772"/>
            <a:ext cx="11698486"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 lightweight tracker links detections frame-to-frame to build trajectories and velocities.</a:t>
            </a:r>
            <a:endParaRPr lang="en-US" sz="2400" dirty="0">
              <a:latin typeface="Times New Roman" panose="02020603050405020304" pitchFamily="18" charset="0"/>
              <a:cs typeface="Times New Roman" panose="02020603050405020304" pitchFamily="18" charset="0"/>
            </a:endParaRPr>
          </a:p>
        </p:txBody>
      </p:sp>
      <p:sp>
        <p:nvSpPr>
          <p:cNvPr id="18" name="Shape 13"/>
          <p:cNvSpPr/>
          <p:nvPr/>
        </p:nvSpPr>
        <p:spPr>
          <a:xfrm>
            <a:off x="1825109" y="5492591"/>
            <a:ext cx="179427" cy="807839"/>
          </a:xfrm>
          <a:prstGeom prst="roundRect">
            <a:avLst>
              <a:gd name="adj" fmla="val 15009"/>
            </a:avLst>
          </a:prstGeom>
          <a:solidFill>
            <a:srgbClr val="444752"/>
          </a:solidFill>
        </p:spPr>
      </p:sp>
      <p:sp>
        <p:nvSpPr>
          <p:cNvPr id="19" name="Shape 14"/>
          <p:cNvSpPr/>
          <p:nvPr/>
        </p:nvSpPr>
        <p:spPr>
          <a:xfrm>
            <a:off x="1645563" y="5374838"/>
            <a:ext cx="538520" cy="538520"/>
          </a:xfrm>
          <a:prstGeom prst="roundRect">
            <a:avLst>
              <a:gd name="adj" fmla="val 84899"/>
            </a:avLst>
          </a:prstGeom>
          <a:solidFill>
            <a:srgbClr val="444752"/>
          </a:solidFill>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0223" y="5509498"/>
            <a:ext cx="269200" cy="269200"/>
          </a:xfrm>
          <a:prstGeom prst="rect">
            <a:avLst/>
          </a:prstGeom>
        </p:spPr>
      </p:pic>
      <p:sp>
        <p:nvSpPr>
          <p:cNvPr id="21" name="Text 15"/>
          <p:cNvSpPr/>
          <p:nvPr/>
        </p:nvSpPr>
        <p:spPr>
          <a:xfrm>
            <a:off x="2363510" y="5402818"/>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4. Accident Logic</a:t>
            </a:r>
            <a:endParaRPr lang="en-US" sz="2800" dirty="0">
              <a:latin typeface="Times New Roman" panose="02020603050405020304" pitchFamily="18" charset="0"/>
              <a:cs typeface="Times New Roman" panose="02020603050405020304" pitchFamily="18" charset="0"/>
            </a:endParaRPr>
          </a:p>
        </p:txBody>
      </p:sp>
      <p:sp>
        <p:nvSpPr>
          <p:cNvPr id="22" name="Text 16"/>
          <p:cNvSpPr/>
          <p:nvPr/>
        </p:nvSpPr>
        <p:spPr>
          <a:xfrm>
            <a:off x="2363747" y="5853549"/>
            <a:ext cx="11429167" cy="638414"/>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Rules detect sudden decelerations, overlaps, abnormal orientations, and stationary timeouts</a:t>
            </a:r>
          </a:p>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to flag potential accidents.</a:t>
            </a:r>
            <a:endParaRPr lang="en-US" sz="2400" dirty="0">
              <a:latin typeface="Times New Roman" panose="02020603050405020304" pitchFamily="18" charset="0"/>
              <a:cs typeface="Times New Roman" panose="02020603050405020304" pitchFamily="18" charset="0"/>
            </a:endParaRPr>
          </a:p>
        </p:txBody>
      </p:sp>
      <p:sp>
        <p:nvSpPr>
          <p:cNvPr id="23" name="Shape 17"/>
          <p:cNvSpPr/>
          <p:nvPr/>
        </p:nvSpPr>
        <p:spPr>
          <a:xfrm>
            <a:off x="1555790" y="6749177"/>
            <a:ext cx="179427" cy="807839"/>
          </a:xfrm>
          <a:prstGeom prst="roundRect">
            <a:avLst>
              <a:gd name="adj" fmla="val 15009"/>
            </a:avLst>
          </a:prstGeom>
          <a:solidFill>
            <a:srgbClr val="444752"/>
          </a:solidFill>
        </p:spPr>
      </p:sp>
      <p:sp>
        <p:nvSpPr>
          <p:cNvPr id="24" name="Shape 18"/>
          <p:cNvSpPr/>
          <p:nvPr/>
        </p:nvSpPr>
        <p:spPr>
          <a:xfrm>
            <a:off x="1376243" y="6631424"/>
            <a:ext cx="538520" cy="538520"/>
          </a:xfrm>
          <a:prstGeom prst="roundRect">
            <a:avLst>
              <a:gd name="adj" fmla="val 84899"/>
            </a:avLst>
          </a:prstGeom>
          <a:solidFill>
            <a:srgbClr val="444752"/>
          </a:solidFill>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0903" y="6766084"/>
            <a:ext cx="269200" cy="269200"/>
          </a:xfrm>
          <a:prstGeom prst="rect">
            <a:avLst/>
          </a:prstGeom>
        </p:spPr>
      </p:pic>
      <p:sp>
        <p:nvSpPr>
          <p:cNvPr id="26" name="Text 19"/>
          <p:cNvSpPr/>
          <p:nvPr/>
        </p:nvSpPr>
        <p:spPr>
          <a:xfrm>
            <a:off x="2094190" y="6659404"/>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5. Results</a:t>
            </a:r>
            <a:endParaRPr lang="en-US" sz="2800" dirty="0">
              <a:latin typeface="Times New Roman" panose="02020603050405020304" pitchFamily="18" charset="0"/>
              <a:cs typeface="Times New Roman" panose="02020603050405020304" pitchFamily="18" charset="0"/>
            </a:endParaRPr>
          </a:p>
        </p:txBody>
      </p:sp>
      <p:sp>
        <p:nvSpPr>
          <p:cNvPr id="27" name="Text 20"/>
          <p:cNvSpPr/>
          <p:nvPr/>
        </p:nvSpPr>
        <p:spPr>
          <a:xfrm>
            <a:off x="2094189" y="7030998"/>
            <a:ext cx="11967805" cy="638414"/>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System generates an accident confidence score, annotated frames/clips, and dashboard entries</a:t>
            </a:r>
          </a:p>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a:t>
            </a:r>
          </a:p>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for review.</a:t>
            </a:r>
            <a:endParaRPr lang="en-US" sz="2400" dirty="0">
              <a:latin typeface="Times New Roman" panose="02020603050405020304" pitchFamily="18" charset="0"/>
              <a:cs typeface="Times New Roman" panose="02020603050405020304" pitchFamily="18" charset="0"/>
            </a:endParaRPr>
          </a:p>
        </p:txBody>
      </p:sp>
      <p:pic>
        <p:nvPicPr>
          <p:cNvPr id="28" name="Picture 27"/>
          <p:cNvPicPr>
            <a:picLocks noChangeAspect="1"/>
          </p:cNvPicPr>
          <p:nvPr/>
        </p:nvPicPr>
        <p:blipFill>
          <a:blip r:embed="rId13"/>
          <a:stretch>
            <a:fillRect/>
          </a:stretch>
        </p:blipFill>
        <p:spPr>
          <a:xfrm>
            <a:off x="12553950" y="7348220"/>
            <a:ext cx="2076450" cy="847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8990" y="384215"/>
            <a:ext cx="2693432" cy="213717"/>
          </a:xfrm>
          <a:prstGeom prst="rect">
            <a:avLst/>
          </a:prstGeom>
          <a:noFill/>
        </p:spPr>
        <p:txBody>
          <a:bodyPr wrap="none" lIns="0" tIns="0" rIns="0" bIns="0" rtlCol="0" anchor="t"/>
          <a:lstStyle/>
          <a:p>
            <a:pPr marL="0" indent="0" algn="l">
              <a:lnSpc>
                <a:spcPts val="16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System Architecture &amp; Next Steps</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270275" y="1109918"/>
            <a:ext cx="6073735" cy="4821436"/>
          </a:xfrm>
          <a:prstGeom prst="rect">
            <a:avLst/>
          </a:prstGeom>
        </p:spPr>
      </p:pic>
      <p:sp>
        <p:nvSpPr>
          <p:cNvPr id="4" name="Text 1"/>
          <p:cNvSpPr/>
          <p:nvPr/>
        </p:nvSpPr>
        <p:spPr>
          <a:xfrm>
            <a:off x="6761395" y="3217119"/>
            <a:ext cx="1091496" cy="704231"/>
          </a:xfrm>
          <a:prstGeom prst="rect">
            <a:avLst/>
          </a:prstGeom>
          <a:noFill/>
        </p:spPr>
        <p:txBody>
          <a:bodyPr wrap="square" lIns="0" tIns="0" rIns="0" bIns="0" rtlCol="0" anchor="t"/>
          <a:lstStyle/>
          <a:p>
            <a:pPr marL="0" indent="0" algn="ctr">
              <a:lnSpc>
                <a:spcPts val="1550"/>
              </a:lnSpc>
              <a:buNone/>
            </a:pPr>
            <a:r>
              <a:rPr lang="en-US" sz="1600" dirty="0">
                <a:solidFill>
                  <a:srgbClr val="000000"/>
                </a:solidFill>
                <a:latin typeface="Lora" pitchFamily="34" charset="0"/>
                <a:ea typeface="Lora" pitchFamily="34" charset="-122"/>
                <a:cs typeface="Lora" pitchFamily="34" charset="-120"/>
              </a:rPr>
              <a:t>Accident Detection Flow</a:t>
            </a:r>
            <a:endParaRPr lang="en-US" sz="1600" dirty="0"/>
          </a:p>
        </p:txBody>
      </p:sp>
      <p:sp>
        <p:nvSpPr>
          <p:cNvPr id="5" name="Text 2"/>
          <p:cNvSpPr/>
          <p:nvPr/>
        </p:nvSpPr>
        <p:spPr>
          <a:xfrm>
            <a:off x="7835143" y="1349569"/>
            <a:ext cx="1623794" cy="234744"/>
          </a:xfrm>
          <a:prstGeom prst="rect">
            <a:avLst/>
          </a:prstGeom>
          <a:noFill/>
        </p:spPr>
        <p:txBody>
          <a:bodyPr wrap="none" lIns="0" tIns="0" rIns="0" bIns="0" rtlCol="0" anchor="t"/>
          <a:lstStyle/>
          <a:p>
            <a:pPr marL="0" indent="0" algn="ctr">
              <a:lnSpc>
                <a:spcPts val="1550"/>
              </a:lnSpc>
              <a:buNone/>
            </a:pPr>
            <a:r>
              <a:rPr lang="en-US" sz="1600" dirty="0">
                <a:solidFill>
                  <a:srgbClr val="D6E5EF"/>
                </a:solidFill>
                <a:latin typeface="Lora" pitchFamily="34" charset="0"/>
                <a:ea typeface="Lora" pitchFamily="34" charset="-122"/>
                <a:cs typeface="Lora" pitchFamily="34" charset="-120"/>
              </a:rPr>
              <a:t>User upload</a:t>
            </a:r>
            <a:endParaRPr lang="en-US" sz="1600" dirty="0"/>
          </a:p>
        </p:txBody>
      </p:sp>
      <p:sp>
        <p:nvSpPr>
          <p:cNvPr id="6" name="Text 3"/>
          <p:cNvSpPr/>
          <p:nvPr/>
        </p:nvSpPr>
        <p:spPr>
          <a:xfrm>
            <a:off x="7835143" y="1655304"/>
            <a:ext cx="1623794" cy="199664"/>
          </a:xfrm>
          <a:prstGeom prst="rect">
            <a:avLst/>
          </a:prstGeom>
          <a:noFill/>
        </p:spPr>
        <p:txBody>
          <a:bodyPr wrap="non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Client submits video</a:t>
            </a:r>
            <a:endParaRPr lang="en-US" sz="1600" dirty="0"/>
          </a:p>
        </p:txBody>
      </p:sp>
      <p:sp>
        <p:nvSpPr>
          <p:cNvPr id="7" name="Text 4"/>
          <p:cNvSpPr/>
          <p:nvPr/>
        </p:nvSpPr>
        <p:spPr>
          <a:xfrm>
            <a:off x="5128588" y="1349569"/>
            <a:ext cx="1623794" cy="234744"/>
          </a:xfrm>
          <a:prstGeom prst="rect">
            <a:avLst/>
          </a:prstGeom>
          <a:noFill/>
        </p:spPr>
        <p:txBody>
          <a:bodyPr wrap="none" lIns="0" tIns="0" rIns="0" bIns="0" rtlCol="0" anchor="t"/>
          <a:lstStyle/>
          <a:p>
            <a:pPr marL="0" indent="0" algn="ctr">
              <a:lnSpc>
                <a:spcPts val="1550"/>
              </a:lnSpc>
              <a:buNone/>
            </a:pPr>
            <a:r>
              <a:rPr lang="en-US" sz="1600" dirty="0">
                <a:solidFill>
                  <a:srgbClr val="D6E5EF"/>
                </a:solidFill>
                <a:latin typeface="Lora" pitchFamily="34" charset="0"/>
                <a:ea typeface="Lora" pitchFamily="34" charset="-122"/>
                <a:cs typeface="Lora" pitchFamily="34" charset="-120"/>
              </a:rPr>
              <a:t>Results storage</a:t>
            </a:r>
            <a:endParaRPr lang="en-US" sz="1600" dirty="0"/>
          </a:p>
        </p:txBody>
      </p:sp>
      <p:sp>
        <p:nvSpPr>
          <p:cNvPr id="8" name="Text 5"/>
          <p:cNvSpPr/>
          <p:nvPr/>
        </p:nvSpPr>
        <p:spPr>
          <a:xfrm>
            <a:off x="5128588" y="1655304"/>
            <a:ext cx="1623794" cy="199664"/>
          </a:xfrm>
          <a:prstGeom prst="rect">
            <a:avLst/>
          </a:prstGeom>
          <a:noFill/>
        </p:spPr>
        <p:txBody>
          <a:bodyPr wrap="non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Save detections &amp; clips</a:t>
            </a:r>
            <a:endParaRPr lang="en-US" sz="1600" dirty="0"/>
          </a:p>
        </p:txBody>
      </p:sp>
      <p:sp>
        <p:nvSpPr>
          <p:cNvPr id="9" name="Text 6"/>
          <p:cNvSpPr/>
          <p:nvPr/>
        </p:nvSpPr>
        <p:spPr>
          <a:xfrm>
            <a:off x="5128588" y="4517569"/>
            <a:ext cx="1623794" cy="234744"/>
          </a:xfrm>
          <a:prstGeom prst="rect">
            <a:avLst/>
          </a:prstGeom>
          <a:noFill/>
        </p:spPr>
        <p:txBody>
          <a:bodyPr wrap="none" lIns="0" tIns="0" rIns="0" bIns="0" rtlCol="0" anchor="t"/>
          <a:lstStyle/>
          <a:p>
            <a:pPr marL="0" indent="0" algn="ctr">
              <a:lnSpc>
                <a:spcPts val="1550"/>
              </a:lnSpc>
              <a:buNone/>
            </a:pPr>
            <a:r>
              <a:rPr lang="en-US" sz="1600" dirty="0">
                <a:solidFill>
                  <a:srgbClr val="D6E5EF"/>
                </a:solidFill>
                <a:latin typeface="Lora" pitchFamily="34" charset="0"/>
                <a:ea typeface="Lora" pitchFamily="34" charset="-122"/>
                <a:cs typeface="Lora" pitchFamily="34" charset="-120"/>
              </a:rPr>
              <a:t>Tracker</a:t>
            </a:r>
            <a:endParaRPr lang="en-US" sz="1600" dirty="0"/>
          </a:p>
        </p:txBody>
      </p:sp>
      <p:sp>
        <p:nvSpPr>
          <p:cNvPr id="10" name="Text 7"/>
          <p:cNvSpPr/>
          <p:nvPr/>
        </p:nvSpPr>
        <p:spPr>
          <a:xfrm>
            <a:off x="5128588" y="4823305"/>
            <a:ext cx="1623794" cy="199664"/>
          </a:xfrm>
          <a:prstGeom prst="rect">
            <a:avLst/>
          </a:prstGeom>
          <a:noFill/>
        </p:spPr>
        <p:txBody>
          <a:bodyPr wrap="non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Associate detections</a:t>
            </a:r>
            <a:endParaRPr lang="en-US" sz="1600" dirty="0"/>
          </a:p>
        </p:txBody>
      </p:sp>
      <p:sp>
        <p:nvSpPr>
          <p:cNvPr id="11" name="Text 8"/>
          <p:cNvSpPr/>
          <p:nvPr/>
        </p:nvSpPr>
        <p:spPr>
          <a:xfrm>
            <a:off x="7835143" y="4400128"/>
            <a:ext cx="1623794" cy="469488"/>
          </a:xfrm>
          <a:prstGeom prst="rect">
            <a:avLst/>
          </a:prstGeom>
          <a:noFill/>
        </p:spPr>
        <p:txBody>
          <a:bodyPr wrap="square" lIns="0" tIns="0" rIns="0" bIns="0" rtlCol="0" anchor="t"/>
          <a:lstStyle/>
          <a:p>
            <a:pPr marL="0" indent="0" algn="ctr">
              <a:lnSpc>
                <a:spcPts val="1550"/>
              </a:lnSpc>
              <a:buNone/>
            </a:pPr>
            <a:r>
              <a:rPr lang="en-US" sz="1600" dirty="0">
                <a:solidFill>
                  <a:srgbClr val="D6E5EF"/>
                </a:solidFill>
                <a:latin typeface="Lora" pitchFamily="34" charset="0"/>
                <a:ea typeface="Lora" pitchFamily="34" charset="-122"/>
                <a:cs typeface="Lora" pitchFamily="34" charset="-120"/>
              </a:rPr>
              <a:t>YOLOv3-tiny detection</a:t>
            </a:r>
            <a:endParaRPr lang="en-US" sz="1600" dirty="0"/>
          </a:p>
        </p:txBody>
      </p:sp>
      <p:sp>
        <p:nvSpPr>
          <p:cNvPr id="12" name="Text 9"/>
          <p:cNvSpPr/>
          <p:nvPr/>
        </p:nvSpPr>
        <p:spPr>
          <a:xfrm>
            <a:off x="7835143" y="4940607"/>
            <a:ext cx="1623794" cy="199664"/>
          </a:xfrm>
          <a:prstGeom prst="rect">
            <a:avLst/>
          </a:prstGeom>
          <a:noFill/>
        </p:spPr>
        <p:txBody>
          <a:bodyPr wrap="non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Detect objects</a:t>
            </a:r>
            <a:endParaRPr lang="en-US" sz="1600" dirty="0"/>
          </a:p>
        </p:txBody>
      </p:sp>
      <p:sp>
        <p:nvSpPr>
          <p:cNvPr id="13" name="Text 10"/>
          <p:cNvSpPr/>
          <p:nvPr/>
        </p:nvSpPr>
        <p:spPr>
          <a:xfrm>
            <a:off x="8420824" y="2911384"/>
            <a:ext cx="1659290" cy="234744"/>
          </a:xfrm>
          <a:prstGeom prst="rect">
            <a:avLst/>
          </a:prstGeom>
          <a:noFill/>
        </p:spPr>
        <p:txBody>
          <a:bodyPr wrap="none" lIns="0" tIns="0" rIns="0" bIns="0" rtlCol="0" anchor="t"/>
          <a:lstStyle/>
          <a:p>
            <a:pPr marL="0" indent="0" algn="ctr">
              <a:lnSpc>
                <a:spcPts val="1550"/>
              </a:lnSpc>
              <a:buNone/>
            </a:pPr>
            <a:r>
              <a:rPr lang="en-US" sz="1600" dirty="0">
                <a:solidFill>
                  <a:srgbClr val="D6E5EF"/>
                </a:solidFill>
                <a:latin typeface="Lora" pitchFamily="34" charset="0"/>
                <a:ea typeface="Lora" pitchFamily="34" charset="-122"/>
                <a:cs typeface="Lora" pitchFamily="34" charset="-120"/>
              </a:rPr>
              <a:t>Flask backend</a:t>
            </a:r>
            <a:endParaRPr lang="en-US" sz="1600" dirty="0"/>
          </a:p>
        </p:txBody>
      </p:sp>
      <p:sp>
        <p:nvSpPr>
          <p:cNvPr id="14" name="Text 11"/>
          <p:cNvSpPr/>
          <p:nvPr/>
        </p:nvSpPr>
        <p:spPr>
          <a:xfrm>
            <a:off x="8420824" y="3217119"/>
            <a:ext cx="1659290" cy="199664"/>
          </a:xfrm>
          <a:prstGeom prst="rect">
            <a:avLst/>
          </a:prstGeom>
          <a:noFill/>
        </p:spPr>
        <p:txBody>
          <a:bodyPr wrap="non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API receives file</a:t>
            </a:r>
            <a:endParaRPr lang="en-US" sz="1600" dirty="0"/>
          </a:p>
        </p:txBody>
      </p:sp>
      <p:sp>
        <p:nvSpPr>
          <p:cNvPr id="15" name="Text 12"/>
          <p:cNvSpPr/>
          <p:nvPr/>
        </p:nvSpPr>
        <p:spPr>
          <a:xfrm>
            <a:off x="4534033" y="2920258"/>
            <a:ext cx="1659290" cy="234744"/>
          </a:xfrm>
          <a:prstGeom prst="rect">
            <a:avLst/>
          </a:prstGeom>
          <a:noFill/>
        </p:spPr>
        <p:txBody>
          <a:bodyPr wrap="none" lIns="0" tIns="0" rIns="0" bIns="0" rtlCol="0" anchor="t"/>
          <a:lstStyle/>
          <a:p>
            <a:pPr marL="0" indent="0" algn="ctr">
              <a:lnSpc>
                <a:spcPts val="1550"/>
              </a:lnSpc>
              <a:buNone/>
            </a:pPr>
            <a:r>
              <a:rPr lang="en-US" sz="1600" dirty="0">
                <a:solidFill>
                  <a:srgbClr val="D6E5EF"/>
                </a:solidFill>
                <a:latin typeface="Lora" pitchFamily="34" charset="0"/>
                <a:ea typeface="Lora" pitchFamily="34" charset="-122"/>
                <a:cs typeface="Lora" pitchFamily="34" charset="-120"/>
              </a:rPr>
              <a:t>Accident logic</a:t>
            </a:r>
            <a:endParaRPr lang="en-US" sz="1600" dirty="0"/>
          </a:p>
        </p:txBody>
      </p:sp>
      <p:sp>
        <p:nvSpPr>
          <p:cNvPr id="16" name="Text 13"/>
          <p:cNvSpPr/>
          <p:nvPr/>
        </p:nvSpPr>
        <p:spPr>
          <a:xfrm>
            <a:off x="4534033" y="3225993"/>
            <a:ext cx="1659290" cy="199664"/>
          </a:xfrm>
          <a:prstGeom prst="rect">
            <a:avLst/>
          </a:prstGeom>
          <a:noFill/>
        </p:spPr>
        <p:txBody>
          <a:bodyPr wrap="non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Evaluate incidents</a:t>
            </a:r>
            <a:endParaRPr lang="en-US" sz="1600" dirty="0"/>
          </a:p>
        </p:txBody>
      </p:sp>
      <p:sp>
        <p:nvSpPr>
          <p:cNvPr id="22" name="Rectangle 21">
            <a:extLst>
              <a:ext uri="{FF2B5EF4-FFF2-40B4-BE49-F238E27FC236}">
                <a16:creationId xmlns:a16="http://schemas.microsoft.com/office/drawing/2014/main" id="{59159690-6223-D4CF-5FD6-5172C18AE518}"/>
              </a:ext>
            </a:extLst>
          </p:cNvPr>
          <p:cNvSpPr/>
          <p:nvPr/>
        </p:nvSpPr>
        <p:spPr>
          <a:xfrm>
            <a:off x="12630150" y="7448550"/>
            <a:ext cx="2000250" cy="78105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303978"/>
            <a:ext cx="6557605"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Functional Requirements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37724" y="3486745"/>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core capabilities required to provide an end-to-end accident detection service.</a:t>
            </a:r>
            <a:endParaRPr lang="en-US" sz="24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724" y="4138970"/>
            <a:ext cx="598408" cy="598408"/>
          </a:xfrm>
          <a:prstGeom prst="rect">
            <a:avLst/>
          </a:prstGeom>
        </p:spPr>
      </p:pic>
      <p:sp>
        <p:nvSpPr>
          <p:cNvPr id="5" name="Text 2"/>
          <p:cNvSpPr/>
          <p:nvPr/>
        </p:nvSpPr>
        <p:spPr>
          <a:xfrm>
            <a:off x="1735336" y="4281011"/>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Video Handling</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1735336" y="5006579"/>
            <a:ext cx="3520440"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Support for uploading high-definition CCTV footage and extracting frame data.</a:t>
            </a:r>
            <a:endParaRPr lang="en-US" sz="24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5776" y="4138970"/>
            <a:ext cx="598408" cy="598408"/>
          </a:xfrm>
          <a:prstGeom prst="rect">
            <a:avLst/>
          </a:prstGeom>
        </p:spPr>
      </p:pic>
      <p:sp>
        <p:nvSpPr>
          <p:cNvPr id="8" name="Text 4"/>
          <p:cNvSpPr/>
          <p:nvPr/>
        </p:nvSpPr>
        <p:spPr>
          <a:xfrm>
            <a:off x="6153388" y="4281011"/>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Intelligence</a:t>
            </a:r>
            <a:endParaRPr lang="en-US" sz="2400" dirty="0">
              <a:latin typeface="Times New Roman" panose="02020603050405020304" pitchFamily="18" charset="0"/>
              <a:cs typeface="Times New Roman" panose="02020603050405020304" pitchFamily="18" charset="0"/>
            </a:endParaRPr>
          </a:p>
        </p:txBody>
      </p:sp>
      <p:sp>
        <p:nvSpPr>
          <p:cNvPr id="9" name="Text 5"/>
          <p:cNvSpPr/>
          <p:nvPr/>
        </p:nvSpPr>
        <p:spPr>
          <a:xfrm>
            <a:off x="6153388" y="5006579"/>
            <a:ext cx="3520440"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Real-time vehicle detection and precise movement tracking across the scene.</a:t>
            </a:r>
            <a:endParaRPr lang="en-US" sz="24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3828" y="4138970"/>
            <a:ext cx="598408" cy="598408"/>
          </a:xfrm>
          <a:prstGeom prst="rect">
            <a:avLst/>
          </a:prstGeom>
        </p:spPr>
      </p:pic>
      <p:sp>
        <p:nvSpPr>
          <p:cNvPr id="11" name="Text 6"/>
          <p:cNvSpPr/>
          <p:nvPr/>
        </p:nvSpPr>
        <p:spPr>
          <a:xfrm>
            <a:off x="10571440" y="4281011"/>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Event Output</a:t>
            </a:r>
            <a:endParaRPr lang="en-US" sz="2800" dirty="0">
              <a:latin typeface="Times New Roman" panose="02020603050405020304" pitchFamily="18" charset="0"/>
              <a:cs typeface="Times New Roman" panose="02020603050405020304" pitchFamily="18" charset="0"/>
            </a:endParaRPr>
          </a:p>
        </p:txBody>
      </p:sp>
      <p:sp>
        <p:nvSpPr>
          <p:cNvPr id="12" name="Text 7"/>
          <p:cNvSpPr/>
          <p:nvPr/>
        </p:nvSpPr>
        <p:spPr>
          <a:xfrm>
            <a:off x="10571440" y="5006579"/>
            <a:ext cx="3221236"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Detection of accidents with annotated visual outputs and structured JSON responses.</a:t>
            </a:r>
            <a:endParaRPr lang="en-US" sz="24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9"/>
          <a:stretch>
            <a:fillRect/>
          </a:stretch>
        </p:blipFill>
        <p:spPr>
          <a:xfrm>
            <a:off x="12553950" y="7381875"/>
            <a:ext cx="2076450" cy="8477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76469"/>
            <a:ext cx="7918728"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Non-Functional Requirements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37724" y="2459236"/>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Ensuring the system is not just functional, but performant and reliable.</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837724" y="3111460"/>
            <a:ext cx="6357818" cy="1801177"/>
          </a:xfrm>
          <a:prstGeom prst="roundRect">
            <a:avLst>
              <a:gd name="adj" fmla="val 8123"/>
            </a:avLst>
          </a:prstGeom>
          <a:solidFill>
            <a:srgbClr val="252833"/>
          </a:solidFill>
          <a:ln w="30480">
            <a:solidFill>
              <a:srgbClr val="5D606B"/>
            </a:solidFill>
            <a:prstDash val="solid"/>
          </a:ln>
        </p:spPr>
      </p:sp>
      <p:pic>
        <p:nvPicPr>
          <p:cNvPr id="5" name="Image 0" descr="preencoded.png"/>
          <p:cNvPicPr>
            <a:picLocks noChangeAspect="1"/>
          </p:cNvPicPr>
          <p:nvPr/>
        </p:nvPicPr>
        <p:blipFill>
          <a:blip r:embed="rId3"/>
          <a:stretch>
            <a:fillRect/>
          </a:stretch>
        </p:blipFill>
        <p:spPr>
          <a:xfrm>
            <a:off x="807244" y="3111460"/>
            <a:ext cx="121920" cy="1801177"/>
          </a:xfrm>
          <a:prstGeom prst="rect">
            <a:avLst/>
          </a:prstGeom>
        </p:spPr>
      </p:pic>
      <p:sp>
        <p:nvSpPr>
          <p:cNvPr id="6" name="Text 3"/>
          <p:cNvSpPr/>
          <p:nvPr/>
        </p:nvSpPr>
        <p:spPr>
          <a:xfrm>
            <a:off x="1198959" y="3381256"/>
            <a:ext cx="2831306"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Performance &amp; Speed</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198959" y="3876794"/>
            <a:ext cx="572678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Fast processing and low-latency inference using YOLOv3-tiny to ensure timely alerts.</a:t>
            </a:r>
            <a:endParaRPr lang="en-US" sz="2400" dirty="0">
              <a:latin typeface="Times New Roman" panose="02020603050405020304" pitchFamily="18" charset="0"/>
              <a:cs typeface="Times New Roman" panose="02020603050405020304" pitchFamily="18" charset="0"/>
            </a:endParaRPr>
          </a:p>
        </p:txBody>
      </p:sp>
      <p:sp>
        <p:nvSpPr>
          <p:cNvPr id="8" name="Shape 5"/>
          <p:cNvSpPr/>
          <p:nvPr/>
        </p:nvSpPr>
        <p:spPr>
          <a:xfrm>
            <a:off x="7434858" y="3111460"/>
            <a:ext cx="6357818" cy="1801177"/>
          </a:xfrm>
          <a:prstGeom prst="roundRect">
            <a:avLst>
              <a:gd name="adj" fmla="val 8123"/>
            </a:avLst>
          </a:prstGeom>
          <a:solidFill>
            <a:srgbClr val="252833"/>
          </a:solidFill>
          <a:ln w="30480">
            <a:solidFill>
              <a:srgbClr val="5D606B"/>
            </a:solidFill>
            <a:prstDash val="solid"/>
          </a:ln>
        </p:spPr>
      </p:sp>
      <p:pic>
        <p:nvPicPr>
          <p:cNvPr id="9" name="Image 1" descr="preencoded.png"/>
          <p:cNvPicPr>
            <a:picLocks noChangeAspect="1"/>
          </p:cNvPicPr>
          <p:nvPr/>
        </p:nvPicPr>
        <p:blipFill>
          <a:blip r:embed="rId3"/>
          <a:stretch>
            <a:fillRect/>
          </a:stretch>
        </p:blipFill>
        <p:spPr>
          <a:xfrm>
            <a:off x="7404378" y="3111460"/>
            <a:ext cx="121920" cy="1801177"/>
          </a:xfrm>
          <a:prstGeom prst="rect">
            <a:avLst/>
          </a:prstGeom>
        </p:spPr>
      </p:pic>
      <p:sp>
        <p:nvSpPr>
          <p:cNvPr id="10" name="Text 6"/>
          <p:cNvSpPr/>
          <p:nvPr/>
        </p:nvSpPr>
        <p:spPr>
          <a:xfrm>
            <a:off x="7796093" y="3381256"/>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Reliability</a:t>
            </a:r>
            <a:endParaRPr lang="en-US" sz="2400" dirty="0">
              <a:latin typeface="Times New Roman" panose="02020603050405020304" pitchFamily="18" charset="0"/>
              <a:cs typeface="Times New Roman" panose="02020603050405020304" pitchFamily="18" charset="0"/>
            </a:endParaRPr>
          </a:p>
        </p:txBody>
      </p:sp>
      <p:sp>
        <p:nvSpPr>
          <p:cNvPr id="11" name="Text 7"/>
          <p:cNvSpPr/>
          <p:nvPr/>
        </p:nvSpPr>
        <p:spPr>
          <a:xfrm>
            <a:off x="7796093" y="3876794"/>
            <a:ext cx="572678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Advanced filtering algorithms to reduce false positives caused by shadows or weather.</a:t>
            </a:r>
            <a:endParaRPr lang="en-US" sz="2400" dirty="0">
              <a:latin typeface="Times New Roman" panose="02020603050405020304" pitchFamily="18" charset="0"/>
              <a:cs typeface="Times New Roman" panose="02020603050405020304" pitchFamily="18" charset="0"/>
            </a:endParaRPr>
          </a:p>
        </p:txBody>
      </p:sp>
      <p:sp>
        <p:nvSpPr>
          <p:cNvPr id="12" name="Shape 8"/>
          <p:cNvSpPr/>
          <p:nvPr/>
        </p:nvSpPr>
        <p:spPr>
          <a:xfrm>
            <a:off x="837724" y="5151953"/>
            <a:ext cx="6357818" cy="1801177"/>
          </a:xfrm>
          <a:prstGeom prst="roundRect">
            <a:avLst>
              <a:gd name="adj" fmla="val 8123"/>
            </a:avLst>
          </a:prstGeom>
          <a:solidFill>
            <a:srgbClr val="252833"/>
          </a:solidFill>
          <a:ln w="30480">
            <a:solidFill>
              <a:srgbClr val="5D606B"/>
            </a:solidFill>
            <a:prstDash val="solid"/>
          </a:ln>
        </p:spPr>
      </p:sp>
      <p:pic>
        <p:nvPicPr>
          <p:cNvPr id="13" name="Image 2" descr="preencoded.png"/>
          <p:cNvPicPr>
            <a:picLocks noChangeAspect="1"/>
          </p:cNvPicPr>
          <p:nvPr/>
        </p:nvPicPr>
        <p:blipFill>
          <a:blip r:embed="rId3"/>
          <a:stretch>
            <a:fillRect/>
          </a:stretch>
        </p:blipFill>
        <p:spPr>
          <a:xfrm>
            <a:off x="807244" y="5151953"/>
            <a:ext cx="121920" cy="1801177"/>
          </a:xfrm>
          <a:prstGeom prst="rect">
            <a:avLst/>
          </a:prstGeom>
        </p:spPr>
      </p:pic>
      <p:sp>
        <p:nvSpPr>
          <p:cNvPr id="14" name="Text 9"/>
          <p:cNvSpPr/>
          <p:nvPr/>
        </p:nvSpPr>
        <p:spPr>
          <a:xfrm>
            <a:off x="1198959" y="5421749"/>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Usability</a:t>
            </a:r>
            <a:endParaRPr lang="en-US" sz="2400" dirty="0">
              <a:latin typeface="Times New Roman" panose="02020603050405020304" pitchFamily="18" charset="0"/>
              <a:cs typeface="Times New Roman" panose="02020603050405020304" pitchFamily="18" charset="0"/>
            </a:endParaRPr>
          </a:p>
        </p:txBody>
      </p:sp>
      <p:sp>
        <p:nvSpPr>
          <p:cNvPr id="15" name="Text 10"/>
          <p:cNvSpPr/>
          <p:nvPr/>
        </p:nvSpPr>
        <p:spPr>
          <a:xfrm>
            <a:off x="1198959" y="5917287"/>
            <a:ext cx="572678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 clean, user-friendly interface designed for traffic monitoring operators.</a:t>
            </a:r>
            <a:endParaRPr lang="en-US" sz="2400" dirty="0">
              <a:latin typeface="Times New Roman" panose="02020603050405020304" pitchFamily="18" charset="0"/>
              <a:cs typeface="Times New Roman" panose="02020603050405020304" pitchFamily="18" charset="0"/>
            </a:endParaRPr>
          </a:p>
        </p:txBody>
      </p:sp>
      <p:sp>
        <p:nvSpPr>
          <p:cNvPr id="16" name="Shape 11"/>
          <p:cNvSpPr/>
          <p:nvPr/>
        </p:nvSpPr>
        <p:spPr>
          <a:xfrm>
            <a:off x="7434858" y="5151953"/>
            <a:ext cx="6357818" cy="1801177"/>
          </a:xfrm>
          <a:prstGeom prst="roundRect">
            <a:avLst>
              <a:gd name="adj" fmla="val 8123"/>
            </a:avLst>
          </a:prstGeom>
          <a:solidFill>
            <a:srgbClr val="252833"/>
          </a:solidFill>
          <a:ln w="30480">
            <a:solidFill>
              <a:srgbClr val="5D606B"/>
            </a:solidFill>
            <a:prstDash val="solid"/>
          </a:ln>
        </p:spPr>
      </p:sp>
      <p:pic>
        <p:nvPicPr>
          <p:cNvPr id="17" name="Image 3" descr="preencoded.png"/>
          <p:cNvPicPr>
            <a:picLocks noChangeAspect="1"/>
          </p:cNvPicPr>
          <p:nvPr/>
        </p:nvPicPr>
        <p:blipFill>
          <a:blip r:embed="rId3"/>
          <a:stretch>
            <a:fillRect/>
          </a:stretch>
        </p:blipFill>
        <p:spPr>
          <a:xfrm>
            <a:off x="7404378" y="5151953"/>
            <a:ext cx="121920" cy="1801177"/>
          </a:xfrm>
          <a:prstGeom prst="rect">
            <a:avLst/>
          </a:prstGeom>
        </p:spPr>
      </p:pic>
      <p:sp>
        <p:nvSpPr>
          <p:cNvPr id="18" name="Text 12"/>
          <p:cNvSpPr/>
          <p:nvPr/>
        </p:nvSpPr>
        <p:spPr>
          <a:xfrm>
            <a:off x="7796093" y="5421749"/>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Scalability</a:t>
            </a:r>
            <a:endParaRPr lang="en-US" sz="2800" dirty="0">
              <a:latin typeface="Times New Roman" panose="02020603050405020304" pitchFamily="18" charset="0"/>
              <a:cs typeface="Times New Roman" panose="02020603050405020304" pitchFamily="18" charset="0"/>
            </a:endParaRPr>
          </a:p>
        </p:txBody>
      </p:sp>
      <p:sp>
        <p:nvSpPr>
          <p:cNvPr id="19" name="Text 13"/>
          <p:cNvSpPr/>
          <p:nvPr/>
        </p:nvSpPr>
        <p:spPr>
          <a:xfrm>
            <a:off x="7796093" y="5917287"/>
            <a:ext cx="572678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 modular architecture that allows for adding more cameras and processing nodes easily.</a:t>
            </a:r>
            <a:endParaRPr lang="en-US" sz="2400"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4"/>
          <a:stretch>
            <a:fillRect/>
          </a:stretch>
        </p:blipFill>
        <p:spPr>
          <a:xfrm>
            <a:off x="12553950" y="7365365"/>
            <a:ext cx="2076450" cy="847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22722"/>
            <a:ext cx="5632490"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System Constraints</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324124" y="1885712"/>
            <a:ext cx="7468553"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Understanding the environmental factors that influence system performance.</a:t>
            </a:r>
            <a:endParaRPr lang="en-US" sz="2400" dirty="0">
              <a:latin typeface="Times New Roman" panose="02020603050405020304" pitchFamily="18" charset="0"/>
              <a:cs typeface="Times New Roman" panose="02020603050405020304" pitchFamily="18" charset="0"/>
            </a:endParaRPr>
          </a:p>
        </p:txBody>
      </p:sp>
      <p:sp>
        <p:nvSpPr>
          <p:cNvPr id="5" name="Shape 2"/>
          <p:cNvSpPr/>
          <p:nvPr/>
        </p:nvSpPr>
        <p:spPr>
          <a:xfrm>
            <a:off x="6324124" y="2920960"/>
            <a:ext cx="3614618" cy="2506266"/>
          </a:xfrm>
          <a:prstGeom prst="roundRect">
            <a:avLst>
              <a:gd name="adj" fmla="val 1433"/>
            </a:avLst>
          </a:prstGeom>
          <a:solidFill>
            <a:srgbClr val="444752"/>
          </a:solidFill>
        </p:spPr>
      </p:sp>
      <p:sp>
        <p:nvSpPr>
          <p:cNvPr id="6" name="Text 3"/>
          <p:cNvSpPr/>
          <p:nvPr/>
        </p:nvSpPr>
        <p:spPr>
          <a:xfrm>
            <a:off x="6563439" y="3160276"/>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Lora" pitchFamily="34" charset="0"/>
                <a:ea typeface="Lora" pitchFamily="34" charset="-122"/>
                <a:cs typeface="Lora" pitchFamily="34" charset="-120"/>
              </a:rPr>
              <a:t>Visual </a:t>
            </a: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Quality</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6563439" y="3655814"/>
            <a:ext cx="3375303" cy="1532096"/>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Detection accuracy is heavily dependent on the video resolution and lighting conditions.</a:t>
            </a:r>
            <a:endParaRPr lang="en-US" sz="2400" dirty="0">
              <a:latin typeface="Times New Roman" panose="02020603050405020304" pitchFamily="18" charset="0"/>
              <a:cs typeface="Times New Roman" panose="02020603050405020304" pitchFamily="18" charset="0"/>
            </a:endParaRPr>
          </a:p>
        </p:txBody>
      </p:sp>
      <p:sp>
        <p:nvSpPr>
          <p:cNvPr id="8" name="Shape 5"/>
          <p:cNvSpPr/>
          <p:nvPr/>
        </p:nvSpPr>
        <p:spPr>
          <a:xfrm>
            <a:off x="10178058" y="2920960"/>
            <a:ext cx="3614618" cy="2506266"/>
          </a:xfrm>
          <a:prstGeom prst="roundRect">
            <a:avLst>
              <a:gd name="adj" fmla="val 1433"/>
            </a:avLst>
          </a:prstGeom>
          <a:solidFill>
            <a:srgbClr val="444752"/>
          </a:solidFill>
        </p:spPr>
      </p:sp>
      <p:sp>
        <p:nvSpPr>
          <p:cNvPr id="9" name="Text 6"/>
          <p:cNvSpPr/>
          <p:nvPr/>
        </p:nvSpPr>
        <p:spPr>
          <a:xfrm>
            <a:off x="10417373" y="3160276"/>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Perspective</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10417373" y="3655814"/>
            <a:ext cx="3375303" cy="1532096"/>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Extreme camera angles may lead to occlusions where vehicles hide behind one another.</a:t>
            </a:r>
            <a:endParaRPr lang="en-US" sz="2400" dirty="0">
              <a:latin typeface="Times New Roman" panose="02020603050405020304" pitchFamily="18" charset="0"/>
              <a:cs typeface="Times New Roman" panose="02020603050405020304" pitchFamily="18" charset="0"/>
            </a:endParaRPr>
          </a:p>
        </p:txBody>
      </p:sp>
      <p:sp>
        <p:nvSpPr>
          <p:cNvPr id="11" name="Shape 8"/>
          <p:cNvSpPr/>
          <p:nvPr/>
        </p:nvSpPr>
        <p:spPr>
          <a:xfrm>
            <a:off x="6324124" y="5666542"/>
            <a:ext cx="7468553" cy="1740218"/>
          </a:xfrm>
          <a:prstGeom prst="roundRect">
            <a:avLst>
              <a:gd name="adj" fmla="val 2063"/>
            </a:avLst>
          </a:prstGeom>
          <a:solidFill>
            <a:srgbClr val="444752"/>
          </a:solidFill>
        </p:spPr>
      </p:sp>
      <p:sp>
        <p:nvSpPr>
          <p:cNvPr id="12" name="Text 9"/>
          <p:cNvSpPr/>
          <p:nvPr/>
        </p:nvSpPr>
        <p:spPr>
          <a:xfrm>
            <a:off x="6563439" y="5905857"/>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Deployment</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6563439" y="6401395"/>
            <a:ext cx="6989921"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Currently optimized for offline video file processing rather than live RTSP streams.</a:t>
            </a:r>
            <a:endParaRPr lang="en-US" sz="24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2553950" y="7400925"/>
            <a:ext cx="2076450" cy="847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8770" y="501848"/>
            <a:ext cx="4899779" cy="536734"/>
          </a:xfrm>
          <a:prstGeom prst="rect">
            <a:avLst/>
          </a:prstGeom>
          <a:noFill/>
        </p:spPr>
        <p:txBody>
          <a:bodyPr wrap="none" lIns="0" tIns="0" rIns="0" bIns="0" rtlCol="0" anchor="t"/>
          <a:lstStyle/>
          <a:p>
            <a:pPr marL="0" indent="0" algn="l">
              <a:lnSpc>
                <a:spcPts val="42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Video Processing Design</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38770" y="1403628"/>
            <a:ext cx="13352859" cy="291941"/>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Optimization strategies to maintain high FPS during heavy computer vision tasks.</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638770" y="2083356"/>
            <a:ext cx="2147411" cy="268486"/>
          </a:xfrm>
          <a:prstGeom prst="rect">
            <a:avLst/>
          </a:prstGeom>
          <a:noFill/>
        </p:spPr>
        <p:txBody>
          <a:bodyPr wrap="none" lIns="0" tIns="0" rIns="0" bIns="0" rtlCol="0" anchor="t"/>
          <a:lstStyle/>
          <a:p>
            <a:pPr marL="0" indent="0" algn="l">
              <a:lnSpc>
                <a:spcPts val="210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Efficient Handling</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638770" y="2534364"/>
            <a:ext cx="7209830" cy="583883"/>
          </a:xfrm>
          <a:prstGeom prst="rect">
            <a:avLst/>
          </a:prstGeom>
          <a:noFill/>
        </p:spPr>
        <p:txBody>
          <a:bodyPr wrap="squar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OpenCV handles the heavy lifting of video I/O, ensuring memory is managed during extraction.</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638770" y="3282434"/>
            <a:ext cx="6453783" cy="291941"/>
          </a:xfrm>
          <a:prstGeom prst="rect">
            <a:avLst/>
          </a:prstGeom>
          <a:noFill/>
        </p:spPr>
        <p:txBody>
          <a:bodyPr wrap="none" lIns="0" tIns="0" rIns="0" bIns="0" rtlCol="0" anchor="t"/>
          <a:lstStyle/>
          <a:p>
            <a:pPr marL="342900" indent="-342900" algn="l">
              <a:lnSpc>
                <a:spcPts val="22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Frame Resizing for model input</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638770" y="3638193"/>
            <a:ext cx="6453783" cy="291941"/>
          </a:xfrm>
          <a:prstGeom prst="rect">
            <a:avLst/>
          </a:prstGeom>
          <a:noFill/>
        </p:spPr>
        <p:txBody>
          <a:bodyPr wrap="none" lIns="0" tIns="0" rIns="0" bIns="0" rtlCol="0" anchor="t"/>
          <a:lstStyle/>
          <a:p>
            <a:pPr marL="342900" indent="-342900" algn="l">
              <a:lnSpc>
                <a:spcPts val="22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N-th Frame skipping logic</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638770" y="4011097"/>
            <a:ext cx="6453783" cy="291941"/>
          </a:xfrm>
          <a:prstGeom prst="rect">
            <a:avLst/>
          </a:prstGeom>
          <a:noFill/>
        </p:spPr>
        <p:txBody>
          <a:bodyPr wrap="none" lIns="0" tIns="0" rIns="0" bIns="0" rtlCol="0" anchor="t"/>
          <a:lstStyle/>
          <a:p>
            <a:pPr marL="342900" indent="-342900" algn="l">
              <a:lnSpc>
                <a:spcPts val="22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Color space conversion (BGR to RGB)</a:t>
            </a:r>
            <a:endParaRPr lang="en-US" sz="24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8176657" y="1775897"/>
            <a:ext cx="6453783" cy="64537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12553950" y="7752715"/>
            <a:ext cx="2076450" cy="847725"/>
          </a:xfrm>
          <a:prstGeom prst="rect">
            <a:avLst/>
          </a:prstGeom>
        </p:spPr>
      </p:pic>
      <p:sp>
        <p:nvSpPr>
          <p:cNvPr id="2" name="Text 0"/>
          <p:cNvSpPr/>
          <p:nvPr/>
        </p:nvSpPr>
        <p:spPr>
          <a:xfrm>
            <a:off x="548997" y="431244"/>
            <a:ext cx="4339590" cy="461367"/>
          </a:xfrm>
          <a:prstGeom prst="rect">
            <a:avLst/>
          </a:prstGeom>
          <a:noFill/>
        </p:spPr>
        <p:txBody>
          <a:bodyPr wrap="none" lIns="0" tIns="0" rIns="0" bIns="0" rtlCol="0" anchor="t"/>
          <a:lstStyle/>
          <a:p>
            <a:pPr marL="0" indent="0" algn="l">
              <a:lnSpc>
                <a:spcPts val="36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Accident Detection Logic</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548997" y="1206222"/>
            <a:ext cx="13532406" cy="250865"/>
          </a:xfrm>
          <a:prstGeom prst="rect">
            <a:avLst/>
          </a:prstGeom>
          <a:noFill/>
        </p:spPr>
        <p:txBody>
          <a:bodyPr wrap="none" lIns="0" tIns="0" rIns="0" bIns="0" rtlCol="0" anchor="t"/>
          <a:lstStyle/>
          <a:p>
            <a:pPr marL="0" indent="0" algn="l">
              <a:lnSpc>
                <a:spcPts val="19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mathematical heuristic used to distinguish a crash from normal traffic behavior.</a:t>
            </a:r>
            <a:endParaRPr lang="en-US" sz="24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4"/>
          <a:stretch>
            <a:fillRect/>
          </a:stretch>
        </p:blipFill>
        <p:spPr>
          <a:xfrm>
            <a:off x="658297" y="1650682"/>
            <a:ext cx="13532406" cy="6652385"/>
          </a:xfrm>
          <a:prstGeom prst="rect">
            <a:avLst/>
          </a:prstGeom>
        </p:spPr>
      </p:pic>
      <p:sp>
        <p:nvSpPr>
          <p:cNvPr id="5" name="Text 2"/>
          <p:cNvSpPr/>
          <p:nvPr/>
        </p:nvSpPr>
        <p:spPr>
          <a:xfrm>
            <a:off x="7173025" y="2220475"/>
            <a:ext cx="2865460" cy="357971"/>
          </a:xfrm>
          <a:prstGeom prst="rect">
            <a:avLst/>
          </a:prstGeom>
          <a:noFill/>
        </p:spPr>
        <p:txBody>
          <a:bodyPr wrap="none" lIns="0" tIns="0" rIns="0" bIns="0" rtlCol="0" anchor="t"/>
          <a:lstStyle/>
          <a:p>
            <a:pPr marL="0" indent="0" algn="l">
              <a:lnSpc>
                <a:spcPts val="15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Decision</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7173025" y="2686704"/>
            <a:ext cx="6157186" cy="304476"/>
          </a:xfrm>
          <a:prstGeom prst="rect">
            <a:avLst/>
          </a:prstGeom>
          <a:noFill/>
        </p:spPr>
        <p:txBody>
          <a:bodyPr wrap="none" lIns="0" tIns="0" rIns="0" bIns="0" rtlCol="0" anchor="t"/>
          <a:lstStyle/>
          <a:p>
            <a:pPr marL="0" indent="0" algn="l">
              <a:lnSpc>
                <a:spcPts val="13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Trigger accident alert if true</a:t>
            </a:r>
            <a:endParaRPr lang="en-US" sz="24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1997" y="2389206"/>
            <a:ext cx="433033" cy="433033"/>
          </a:xfrm>
          <a:prstGeom prst="rect">
            <a:avLst/>
          </a:prstGeom>
        </p:spPr>
      </p:pic>
      <p:sp>
        <p:nvSpPr>
          <p:cNvPr id="8" name="Text 4"/>
          <p:cNvSpPr/>
          <p:nvPr/>
        </p:nvSpPr>
        <p:spPr>
          <a:xfrm>
            <a:off x="7173025" y="3749623"/>
            <a:ext cx="2865460" cy="357971"/>
          </a:xfrm>
          <a:prstGeom prst="rect">
            <a:avLst/>
          </a:prstGeom>
          <a:noFill/>
        </p:spPr>
        <p:txBody>
          <a:bodyPr wrap="none" lIns="0" tIns="0" rIns="0" bIns="0" rtlCol="0" anchor="t"/>
          <a:lstStyle/>
          <a:p>
            <a:pPr marL="0" indent="0" algn="l">
              <a:lnSpc>
                <a:spcPts val="15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Temporal Check</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7173025" y="4215852"/>
            <a:ext cx="6157186" cy="304476"/>
          </a:xfrm>
          <a:prstGeom prst="rect">
            <a:avLst/>
          </a:prstGeom>
          <a:noFill/>
        </p:spPr>
        <p:txBody>
          <a:bodyPr wrap="none" lIns="0" tIns="0" rIns="0" bIns="0" rtlCol="0" anchor="t"/>
          <a:lstStyle/>
          <a:p>
            <a:pPr marL="0" indent="0" algn="l">
              <a:lnSpc>
                <a:spcPts val="13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Require 5 consecutive heavy overlaps</a:t>
            </a:r>
            <a:endParaRPr lang="en-US" sz="24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1997" y="3715369"/>
            <a:ext cx="433033" cy="433033"/>
          </a:xfrm>
          <a:prstGeom prst="rect">
            <a:avLst/>
          </a:prstGeom>
        </p:spPr>
      </p:pic>
      <p:sp>
        <p:nvSpPr>
          <p:cNvPr id="11" name="Text 6"/>
          <p:cNvSpPr/>
          <p:nvPr/>
        </p:nvSpPr>
        <p:spPr>
          <a:xfrm>
            <a:off x="7173025" y="5278770"/>
            <a:ext cx="2865460" cy="357971"/>
          </a:xfrm>
          <a:prstGeom prst="rect">
            <a:avLst/>
          </a:prstGeom>
          <a:noFill/>
        </p:spPr>
        <p:txBody>
          <a:bodyPr wrap="none" lIns="0" tIns="0" rIns="0" bIns="0" rtlCol="0" anchor="t"/>
          <a:lstStyle/>
          <a:p>
            <a:pPr marL="0" indent="0" algn="l">
              <a:lnSpc>
                <a:spcPts val="15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Assess Overlap</a:t>
            </a:r>
            <a:endParaRPr lang="en-US" sz="2800" dirty="0">
              <a:latin typeface="Times New Roman" panose="02020603050405020304" pitchFamily="18" charset="0"/>
              <a:cs typeface="Times New Roman" panose="02020603050405020304" pitchFamily="18" charset="0"/>
            </a:endParaRPr>
          </a:p>
        </p:txBody>
      </p:sp>
      <p:sp>
        <p:nvSpPr>
          <p:cNvPr id="12" name="Text 7"/>
          <p:cNvSpPr/>
          <p:nvPr/>
        </p:nvSpPr>
        <p:spPr>
          <a:xfrm>
            <a:off x="7173025" y="5744999"/>
            <a:ext cx="6157186" cy="304476"/>
          </a:xfrm>
          <a:prstGeom prst="rect">
            <a:avLst/>
          </a:prstGeom>
          <a:noFill/>
        </p:spPr>
        <p:txBody>
          <a:bodyPr wrap="none" lIns="0" tIns="0" rIns="0" bIns="0" rtlCol="0" anchor="t"/>
          <a:lstStyle/>
          <a:p>
            <a:pPr marL="0" indent="0" algn="l">
              <a:lnSpc>
                <a:spcPts val="13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Compute bounding-box overlap %</a:t>
            </a:r>
            <a:endParaRPr lang="en-US" sz="24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01997" y="5028000"/>
            <a:ext cx="433033" cy="433033"/>
          </a:xfrm>
          <a:prstGeom prst="rect">
            <a:avLst/>
          </a:prstGeom>
        </p:spPr>
      </p:pic>
      <p:sp>
        <p:nvSpPr>
          <p:cNvPr id="14" name="Text 8"/>
          <p:cNvSpPr/>
          <p:nvPr/>
        </p:nvSpPr>
        <p:spPr>
          <a:xfrm>
            <a:off x="7186558" y="6807917"/>
            <a:ext cx="2865460" cy="357971"/>
          </a:xfrm>
          <a:prstGeom prst="rect">
            <a:avLst/>
          </a:prstGeom>
          <a:noFill/>
        </p:spPr>
        <p:txBody>
          <a:bodyPr wrap="none" lIns="0" tIns="0" rIns="0" bIns="0" rtlCol="0" anchor="t"/>
          <a:lstStyle/>
          <a:p>
            <a:pPr marL="0" indent="0" algn="l">
              <a:lnSpc>
                <a:spcPts val="15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Input Signals</a:t>
            </a:r>
            <a:endParaRPr lang="en-US" sz="2800" dirty="0">
              <a:latin typeface="Times New Roman" panose="02020603050405020304" pitchFamily="18" charset="0"/>
              <a:cs typeface="Times New Roman" panose="02020603050405020304" pitchFamily="18" charset="0"/>
            </a:endParaRPr>
          </a:p>
        </p:txBody>
      </p:sp>
      <p:sp>
        <p:nvSpPr>
          <p:cNvPr id="15" name="Text 9"/>
          <p:cNvSpPr/>
          <p:nvPr/>
        </p:nvSpPr>
        <p:spPr>
          <a:xfrm>
            <a:off x="7186558" y="7274146"/>
            <a:ext cx="6157185" cy="304476"/>
          </a:xfrm>
          <a:prstGeom prst="rect">
            <a:avLst/>
          </a:prstGeom>
          <a:noFill/>
        </p:spPr>
        <p:txBody>
          <a:bodyPr wrap="none" lIns="0" tIns="0" rIns="0" bIns="0" rtlCol="0" anchor="t"/>
          <a:lstStyle/>
          <a:p>
            <a:pPr marL="0" indent="0" algn="l">
              <a:lnSpc>
                <a:spcPts val="13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Speed drop, bbox overlap, spikes</a:t>
            </a:r>
            <a:endParaRPr lang="en-US" sz="2400"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01997" y="6557147"/>
            <a:ext cx="433033" cy="433033"/>
          </a:xfrm>
          <a:prstGeom prst="rect">
            <a:avLst/>
          </a:prstGeom>
        </p:spPr>
      </p:pic>
      <p:sp>
        <p:nvSpPr>
          <p:cNvPr id="17" name="Shape 10"/>
          <p:cNvSpPr/>
          <p:nvPr/>
        </p:nvSpPr>
        <p:spPr>
          <a:xfrm>
            <a:off x="0" y="8182112"/>
            <a:ext cx="14630399" cy="717321"/>
          </a:xfrm>
          <a:prstGeom prst="roundRect">
            <a:avLst>
              <a:gd name="adj" fmla="val 3531"/>
            </a:avLst>
          </a:prstGeom>
          <a:solidFill>
            <a:srgbClr val="49042A"/>
          </a:solidFill>
        </p:spPr>
      </p:sp>
      <p:pic>
        <p:nvPicPr>
          <p:cNvPr id="18" name="Image 5" descr="preencoded.png"/>
          <p:cNvPicPr>
            <a:picLocks noChangeAspect="1"/>
          </p:cNvPicPr>
          <p:nvPr/>
        </p:nvPicPr>
        <p:blipFill>
          <a:blip r:embed="rId13"/>
          <a:stretch>
            <a:fillRect/>
          </a:stretch>
        </p:blipFill>
        <p:spPr>
          <a:xfrm>
            <a:off x="1" y="8323137"/>
            <a:ext cx="396596" cy="317324"/>
          </a:xfrm>
          <a:prstGeom prst="rect">
            <a:avLst/>
          </a:prstGeom>
        </p:spPr>
      </p:pic>
      <p:sp>
        <p:nvSpPr>
          <p:cNvPr id="19" name="Text 11"/>
          <p:cNvSpPr/>
          <p:nvPr/>
        </p:nvSpPr>
        <p:spPr>
          <a:xfrm>
            <a:off x="396597" y="8294610"/>
            <a:ext cx="14233801" cy="637403"/>
          </a:xfrm>
          <a:prstGeom prst="rect">
            <a:avLst/>
          </a:prstGeom>
          <a:noFill/>
        </p:spPr>
        <p:txBody>
          <a:bodyPr wrap="none" lIns="0" tIns="0" rIns="0" bIns="0" rtlCol="0" anchor="t"/>
          <a:lstStyle/>
          <a:p>
            <a:pPr marL="0" indent="0" algn="l">
              <a:lnSpc>
                <a:spcPts val="1950"/>
              </a:lnSpc>
              <a:buNone/>
            </a:pPr>
            <a:r>
              <a:rPr lang="en-US" sz="2400" b="1"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The 5-Frame Rule:</a:t>
            </a:r>
            <a:r>
              <a:rPr lang="en-US" sz="24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 To avoid momentary tracking glitches, the system requires a persistent</a:t>
            </a:r>
          </a:p>
          <a:p>
            <a:pPr marL="0" indent="0" algn="l">
              <a:lnSpc>
                <a:spcPts val="1950"/>
              </a:lnSpc>
              <a:buNone/>
            </a:pPr>
            <a:r>
              <a:rPr lang="en-US" sz="24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 collision state (overlap) for 5 frames  before flagging a definitive accident.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898327"/>
            <a:ext cx="10238423"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Lora" pitchFamily="34" charset="0"/>
                <a:ea typeface="Lora" pitchFamily="34" charset="-122"/>
                <a:cs typeface="Lora" pitchFamily="34" charset="-120"/>
              </a:rPr>
              <a:t>Core </a:t>
            </a: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Architecture</a:t>
            </a:r>
            <a:r>
              <a:rPr lang="en-US" sz="4000" dirty="0">
                <a:solidFill>
                  <a:srgbClr val="F98AC7"/>
                </a:solidFill>
                <a:latin typeface="Lora" pitchFamily="34" charset="0"/>
                <a:ea typeface="Lora" pitchFamily="34" charset="-122"/>
                <a:cs typeface="Lora" pitchFamily="34" charset="-120"/>
              </a:rPr>
              <a:t>: YOLOv3-tiny Model</a:t>
            </a:r>
            <a:endParaRPr lang="en-US" sz="4000" dirty="0"/>
          </a:p>
        </p:txBody>
      </p:sp>
      <p:sp>
        <p:nvSpPr>
          <p:cNvPr id="3" name="Text 1"/>
          <p:cNvSpPr/>
          <p:nvPr/>
        </p:nvSpPr>
        <p:spPr>
          <a:xfrm>
            <a:off x="837724" y="2176701"/>
            <a:ext cx="8572976"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To achieve real-time performance on standard CCTV hardware, we utilized the </a:t>
            </a: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YOLOv3-tiny</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architecture. This model provides the perfect balance between speed and accuracy for traffic environments.</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666036" y="4021931"/>
            <a:ext cx="8344614" cy="766048"/>
          </a:xfrm>
          <a:prstGeom prst="rect">
            <a:avLst/>
          </a:prstGeom>
          <a:noFill/>
        </p:spPr>
        <p:txBody>
          <a:bodyPr wrap="square" lIns="0" tIns="0" rIns="0" bIns="0" rtlCol="0" anchor="t"/>
          <a:lstStyle/>
          <a:p>
            <a:pPr marL="0" indent="0" algn="l">
              <a:lnSpc>
                <a:spcPts val="30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Efficiency:</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Optimized, lightweight version of YOLOv3 designed for edge devices.</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666036" y="5240060"/>
            <a:ext cx="8173164" cy="766048"/>
          </a:xfrm>
          <a:prstGeom prst="rect">
            <a:avLst/>
          </a:prstGeom>
          <a:noFill/>
        </p:spPr>
        <p:txBody>
          <a:bodyPr wrap="square" lIns="0" tIns="0" rIns="0" bIns="0" rtlCol="0" anchor="t"/>
          <a:lstStyle/>
          <a:p>
            <a:pPr marL="0" indent="0" algn="l">
              <a:lnSpc>
                <a:spcPts val="30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Specificity:</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Configured to detect vehicles exclusively, reducing computational noise.</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647224" y="6250186"/>
            <a:ext cx="8763476" cy="766048"/>
          </a:xfrm>
          <a:prstGeom prst="rect">
            <a:avLst/>
          </a:prstGeom>
          <a:noFill/>
        </p:spPr>
        <p:txBody>
          <a:bodyPr wrap="square" lIns="0" tIns="0" rIns="0" bIns="0" rtlCol="0" anchor="t"/>
          <a:lstStyle/>
          <a:p>
            <a:pPr marL="0" indent="0" algn="l">
              <a:lnSpc>
                <a:spcPts val="30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Integration:</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Seamlessly implemented using the OpenCV Deep Neural Network (DNN) module.</a:t>
            </a:r>
            <a:endParaRPr lang="en-US" sz="24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9798844" y="2184678"/>
            <a:ext cx="4831556" cy="4831556"/>
          </a:xfrm>
          <a:prstGeom prst="rect">
            <a:avLst/>
          </a:prstGeom>
        </p:spPr>
      </p:pic>
      <p:pic>
        <p:nvPicPr>
          <p:cNvPr id="8" name="Picture 7"/>
          <p:cNvPicPr>
            <a:picLocks noChangeAspect="1"/>
          </p:cNvPicPr>
          <p:nvPr/>
        </p:nvPicPr>
        <p:blipFill>
          <a:blip r:embed="rId4"/>
          <a:stretch>
            <a:fillRect/>
          </a:stretch>
        </p:blipFill>
        <p:spPr>
          <a:xfrm>
            <a:off x="12553950" y="7381875"/>
            <a:ext cx="2076450" cy="847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776651"/>
            <a:ext cx="5632490" cy="704017"/>
          </a:xfrm>
          <a:prstGeom prst="rect">
            <a:avLst/>
          </a:prstGeom>
          <a:noFill/>
        </p:spPr>
        <p:txBody>
          <a:bodyPr wrap="none" lIns="0" tIns="0" rIns="0" bIns="0" rtlCol="0" anchor="t"/>
          <a:lstStyle/>
          <a:p>
            <a:pPr marL="0" indent="0" algn="l">
              <a:lnSpc>
                <a:spcPts val="5500"/>
              </a:lnSpc>
              <a:buNone/>
            </a:pPr>
            <a:r>
              <a:rPr lang="en-US" sz="4400" dirty="0">
                <a:solidFill>
                  <a:srgbClr val="F98AC7"/>
                </a:solidFill>
                <a:latin typeface="Times New Roman" panose="02020603050405020304" pitchFamily="18" charset="0"/>
                <a:ea typeface="Lora" pitchFamily="34" charset="-122"/>
                <a:cs typeface="Times New Roman" panose="02020603050405020304" pitchFamily="18" charset="0"/>
              </a:rPr>
              <a:t>Vehicle </a:t>
            </a: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Tracking</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37724" y="2959417"/>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Maintaining identity across frames to monitor individual vehicle trajectories.</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837724" y="3611642"/>
            <a:ext cx="4158734" cy="718066"/>
          </a:xfrm>
          <a:prstGeom prst="roundRect">
            <a:avLst>
              <a:gd name="adj" fmla="val 480052"/>
            </a:avLst>
          </a:prstGeom>
          <a:solidFill>
            <a:srgbClr val="444752"/>
          </a:solidFill>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7604" y="3791188"/>
            <a:ext cx="358973" cy="358973"/>
          </a:xfrm>
          <a:prstGeom prst="rect">
            <a:avLst/>
          </a:prstGeom>
        </p:spPr>
      </p:pic>
      <p:sp>
        <p:nvSpPr>
          <p:cNvPr id="6" name="Text 3"/>
          <p:cNvSpPr/>
          <p:nvPr/>
        </p:nvSpPr>
        <p:spPr>
          <a:xfrm>
            <a:off x="1077039" y="456902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Identity Assignment</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077039" y="5064562"/>
            <a:ext cx="4158734"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Unique IDs are assigned to every detected vehicle to prevent double counting.</a:t>
            </a:r>
            <a:endParaRPr lang="en-US" sz="2400" dirty="0">
              <a:latin typeface="Times New Roman" panose="02020603050405020304" pitchFamily="18" charset="0"/>
              <a:cs typeface="Times New Roman" panose="02020603050405020304" pitchFamily="18" charset="0"/>
            </a:endParaRPr>
          </a:p>
        </p:txBody>
      </p:sp>
      <p:sp>
        <p:nvSpPr>
          <p:cNvPr id="8" name="Shape 5"/>
          <p:cNvSpPr/>
          <p:nvPr/>
        </p:nvSpPr>
        <p:spPr>
          <a:xfrm>
            <a:off x="5235773" y="3611642"/>
            <a:ext cx="4158734" cy="718066"/>
          </a:xfrm>
          <a:prstGeom prst="roundRect">
            <a:avLst>
              <a:gd name="adj" fmla="val 480052"/>
            </a:avLst>
          </a:prstGeom>
          <a:solidFill>
            <a:srgbClr val="444752"/>
          </a:solidFill>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5654" y="3791188"/>
            <a:ext cx="358973" cy="358973"/>
          </a:xfrm>
          <a:prstGeom prst="rect">
            <a:avLst/>
          </a:prstGeom>
        </p:spPr>
      </p:pic>
      <p:sp>
        <p:nvSpPr>
          <p:cNvPr id="10" name="Text 6"/>
          <p:cNvSpPr/>
          <p:nvPr/>
        </p:nvSpPr>
        <p:spPr>
          <a:xfrm>
            <a:off x="5475089" y="456902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Motion Profiling</a:t>
            </a:r>
            <a:endParaRPr lang="en-US" sz="2800" dirty="0">
              <a:latin typeface="Times New Roman" panose="02020603050405020304" pitchFamily="18" charset="0"/>
              <a:cs typeface="Times New Roman" panose="02020603050405020304" pitchFamily="18" charset="0"/>
            </a:endParaRPr>
          </a:p>
        </p:txBody>
      </p:sp>
      <p:sp>
        <p:nvSpPr>
          <p:cNvPr id="11" name="Text 7"/>
          <p:cNvSpPr/>
          <p:nvPr/>
        </p:nvSpPr>
        <p:spPr>
          <a:xfrm>
            <a:off x="5475089" y="5064562"/>
            <a:ext cx="4158734"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Calculating speed and direction vectors for every active ID in the scene.</a:t>
            </a:r>
            <a:endParaRPr lang="en-US" sz="2400" dirty="0">
              <a:latin typeface="Times New Roman" panose="02020603050405020304" pitchFamily="18" charset="0"/>
              <a:cs typeface="Times New Roman" panose="02020603050405020304" pitchFamily="18" charset="0"/>
            </a:endParaRPr>
          </a:p>
        </p:txBody>
      </p:sp>
      <p:sp>
        <p:nvSpPr>
          <p:cNvPr id="12" name="Shape 8"/>
          <p:cNvSpPr/>
          <p:nvPr/>
        </p:nvSpPr>
        <p:spPr>
          <a:xfrm>
            <a:off x="9633823" y="3611642"/>
            <a:ext cx="4158853" cy="718066"/>
          </a:xfrm>
          <a:prstGeom prst="roundRect">
            <a:avLst>
              <a:gd name="adj" fmla="val 480052"/>
            </a:avLst>
          </a:prstGeom>
          <a:solidFill>
            <a:srgbClr val="444752"/>
          </a:solidFill>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33703" y="3791188"/>
            <a:ext cx="358973" cy="358973"/>
          </a:xfrm>
          <a:prstGeom prst="rect">
            <a:avLst/>
          </a:prstGeom>
        </p:spPr>
      </p:pic>
      <p:sp>
        <p:nvSpPr>
          <p:cNvPr id="14" name="Text 9"/>
          <p:cNvSpPr/>
          <p:nvPr/>
        </p:nvSpPr>
        <p:spPr>
          <a:xfrm>
            <a:off x="9873139" y="456902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Persistence</a:t>
            </a:r>
            <a:endParaRPr lang="en-US" sz="2800" dirty="0">
              <a:latin typeface="Times New Roman" panose="02020603050405020304" pitchFamily="18" charset="0"/>
              <a:cs typeface="Times New Roman" panose="02020603050405020304" pitchFamily="18" charset="0"/>
            </a:endParaRPr>
          </a:p>
        </p:txBody>
      </p:sp>
      <p:sp>
        <p:nvSpPr>
          <p:cNvPr id="15" name="Text 10"/>
          <p:cNvSpPr/>
          <p:nvPr/>
        </p:nvSpPr>
        <p:spPr>
          <a:xfrm>
            <a:off x="9873139" y="5064562"/>
            <a:ext cx="4158852"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ByteTrack-inspired logic handles short-term occlusions and maintains track stability.</a:t>
            </a:r>
            <a:endParaRPr lang="en-US" sz="24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9"/>
          <a:stretch>
            <a:fillRect/>
          </a:stretch>
        </p:blipFill>
        <p:spPr>
          <a:xfrm>
            <a:off x="12553950" y="7381875"/>
            <a:ext cx="2076450" cy="847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76300" y="1025128"/>
            <a:ext cx="11080314"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Data Flow Diagram</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742950" y="2088118"/>
            <a:ext cx="1304972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Mapping the journey of data from the raw video file to the final analytical result.</a:t>
            </a:r>
            <a:endParaRPr lang="en-US" sz="24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stretch>
            <a:fillRect/>
          </a:stretch>
        </p:blipFill>
        <p:spPr>
          <a:xfrm>
            <a:off x="1923574" y="3132845"/>
            <a:ext cx="7468553" cy="4081105"/>
          </a:xfrm>
          <a:prstGeom prst="rect">
            <a:avLst/>
          </a:prstGeom>
        </p:spPr>
      </p:pic>
      <p:sp>
        <p:nvSpPr>
          <p:cNvPr id="6" name="Text 2"/>
          <p:cNvSpPr/>
          <p:nvPr/>
        </p:nvSpPr>
        <p:spPr>
          <a:xfrm>
            <a:off x="3156081" y="5032242"/>
            <a:ext cx="1730519" cy="442898"/>
          </a:xfrm>
          <a:prstGeom prst="rect">
            <a:avLst/>
          </a:prstGeom>
          <a:noFill/>
        </p:spPr>
        <p:txBody>
          <a:bodyPr wrap="square" lIns="0" tIns="0" rIns="0" bIns="0" rtlCol="0" anchor="t"/>
          <a:lstStyle/>
          <a:p>
            <a:pPr marL="0" indent="0" algn="ctr">
              <a:lnSpc>
                <a:spcPts val="1550"/>
              </a:lnSpc>
              <a:buNone/>
            </a:pPr>
            <a:r>
              <a:rPr lang="en-US" dirty="0">
                <a:solidFill>
                  <a:srgbClr val="F98AC7"/>
                </a:solidFill>
                <a:latin typeface="Lora" pitchFamily="34" charset="0"/>
                <a:ea typeface="Lora" pitchFamily="34" charset="-122"/>
                <a:cs typeface="Lora" pitchFamily="34" charset="-120"/>
              </a:rPr>
              <a:t>Video Upload → Flask API</a:t>
            </a:r>
            <a:endParaRPr lang="en-US" dirty="0"/>
          </a:p>
        </p:txBody>
      </p:sp>
      <p:sp>
        <p:nvSpPr>
          <p:cNvPr id="7" name="Text 3"/>
          <p:cNvSpPr/>
          <p:nvPr/>
        </p:nvSpPr>
        <p:spPr>
          <a:xfrm>
            <a:off x="7173309" y="4989219"/>
            <a:ext cx="1730519" cy="442898"/>
          </a:xfrm>
          <a:prstGeom prst="rect">
            <a:avLst/>
          </a:prstGeom>
          <a:noFill/>
        </p:spPr>
        <p:txBody>
          <a:bodyPr wrap="square" lIns="0" tIns="0" rIns="0" bIns="0" rtlCol="0" anchor="t"/>
          <a:lstStyle/>
          <a:p>
            <a:pPr marL="0" indent="0" algn="ctr">
              <a:lnSpc>
                <a:spcPts val="1550"/>
              </a:lnSpc>
              <a:buNone/>
            </a:pPr>
            <a:r>
              <a:rPr lang="en-US" sz="1600" dirty="0">
                <a:solidFill>
                  <a:srgbClr val="F98AC7"/>
                </a:solidFill>
                <a:latin typeface="Lora" pitchFamily="34" charset="0"/>
                <a:ea typeface="Lora" pitchFamily="34" charset="-122"/>
                <a:cs typeface="Lora" pitchFamily="34" charset="-120"/>
              </a:rPr>
              <a:t>OpenCV → YOLO → ByteTrack</a:t>
            </a:r>
            <a:endParaRPr lang="en-US" sz="1600" dirty="0"/>
          </a:p>
        </p:txBody>
      </p:sp>
      <p:sp>
        <p:nvSpPr>
          <p:cNvPr id="8" name="Text 4"/>
          <p:cNvSpPr/>
          <p:nvPr/>
        </p:nvSpPr>
        <p:spPr>
          <a:xfrm>
            <a:off x="5164695" y="4913828"/>
            <a:ext cx="1730519" cy="561311"/>
          </a:xfrm>
          <a:prstGeom prst="rect">
            <a:avLst/>
          </a:prstGeom>
          <a:noFill/>
        </p:spPr>
        <p:txBody>
          <a:bodyPr wrap="square" lIns="0" tIns="0" rIns="0" bIns="0" rtlCol="0" anchor="t"/>
          <a:lstStyle/>
          <a:p>
            <a:pPr marL="0" indent="0" algn="ctr">
              <a:lnSpc>
                <a:spcPts val="1550"/>
              </a:lnSpc>
              <a:buNone/>
            </a:pPr>
            <a:r>
              <a:rPr lang="en-US" sz="1600" dirty="0">
                <a:solidFill>
                  <a:srgbClr val="F98AC7"/>
                </a:solidFill>
                <a:latin typeface="Lora" pitchFamily="34" charset="0"/>
                <a:ea typeface="Lora" pitchFamily="34" charset="-122"/>
                <a:cs typeface="Lora" pitchFamily="34" charset="-120"/>
              </a:rPr>
              <a:t>Accident Logic → JSON/Visual Result</a:t>
            </a:r>
            <a:endParaRPr lang="en-US" sz="1600" dirty="0"/>
          </a:p>
        </p:txBody>
      </p:sp>
      <p:pic>
        <p:nvPicPr>
          <p:cNvPr id="9" name="Image 1" descr="preencoded.png"/>
          <p:cNvPicPr>
            <a:picLocks noChangeAspect="1"/>
          </p:cNvPicPr>
          <p:nvPr/>
        </p:nvPicPr>
        <p:blipFill>
          <a:blip r:embed="rId3"/>
          <a:stretch>
            <a:fillRect/>
          </a:stretch>
        </p:blipFill>
        <p:spPr>
          <a:xfrm>
            <a:off x="2111137" y="3123367"/>
            <a:ext cx="7093426" cy="4081105"/>
          </a:xfrm>
          <a:prstGeom prst="rect">
            <a:avLst/>
          </a:prstGeom>
        </p:spPr>
      </p:pic>
      <p:pic>
        <p:nvPicPr>
          <p:cNvPr id="11" name="Picture 10"/>
          <p:cNvPicPr>
            <a:picLocks noChangeAspect="1"/>
          </p:cNvPicPr>
          <p:nvPr/>
        </p:nvPicPr>
        <p:blipFill>
          <a:blip r:embed="rId4"/>
          <a:stretch>
            <a:fillRect/>
          </a:stretch>
        </p:blipFill>
        <p:spPr>
          <a:xfrm>
            <a:off x="12553950" y="7348220"/>
            <a:ext cx="2076450" cy="847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0084" y="526494"/>
            <a:ext cx="4727138" cy="563166"/>
          </a:xfrm>
          <a:prstGeom prst="rect">
            <a:avLst/>
          </a:prstGeom>
          <a:noFill/>
        </p:spPr>
        <p:txBody>
          <a:bodyPr wrap="none" lIns="0" tIns="0" rIns="0" bIns="0" rtlCol="0" anchor="t"/>
          <a:lstStyle/>
          <a:p>
            <a:pPr marL="0" indent="0" algn="l">
              <a:lnSpc>
                <a:spcPts val="44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The Engineering Team</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70084" y="1166217"/>
            <a:ext cx="3531989" cy="281583"/>
          </a:xfrm>
          <a:prstGeom prst="rect">
            <a:avLst/>
          </a:prstGeom>
          <a:noFill/>
        </p:spPr>
        <p:txBody>
          <a:bodyPr wrap="none" lIns="0" tIns="0" rIns="0" bIns="0" rtlCol="0" anchor="t"/>
          <a:lstStyle/>
          <a:p>
            <a:pPr marL="0" indent="0" algn="l">
              <a:lnSpc>
                <a:spcPts val="220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Department of Computer Science</a:t>
            </a:r>
            <a:endParaRPr lang="en-US" sz="28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670084" y="1950363"/>
            <a:ext cx="6411635" cy="6411635"/>
          </a:xfrm>
          <a:prstGeom prst="rect">
            <a:avLst/>
          </a:prstGeom>
        </p:spPr>
      </p:pic>
      <p:sp>
        <p:nvSpPr>
          <p:cNvPr id="5" name="Text 2"/>
          <p:cNvSpPr/>
          <p:nvPr/>
        </p:nvSpPr>
        <p:spPr>
          <a:xfrm>
            <a:off x="7556302" y="1907262"/>
            <a:ext cx="6635948" cy="612458"/>
          </a:xfrm>
          <a:prstGeom prst="rect">
            <a:avLst/>
          </a:prstGeom>
          <a:noFill/>
        </p:spPr>
        <p:txBody>
          <a:bodyPr wrap="square" lIns="0" tIns="0" rIns="0" bIns="0" rtlCol="0" anchor="t"/>
          <a:lstStyle/>
          <a:p>
            <a:pPr marL="0" indent="0" algn="l">
              <a:lnSpc>
                <a:spcPts val="24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Our team focuses on the intersection of artificial intelligence and urban infrastructure safety.</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7556302" y="2692003"/>
            <a:ext cx="6411635" cy="306229"/>
          </a:xfrm>
          <a:prstGeom prst="rect">
            <a:avLst/>
          </a:prstGeom>
          <a:noFill/>
        </p:spPr>
        <p:txBody>
          <a:bodyPr wrap="none" lIns="0" tIns="0" rIns="0" bIns="0" rtlCol="0" anchor="t"/>
          <a:lstStyle/>
          <a:p>
            <a:pPr marL="342900" indent="-342900" algn="l">
              <a:lnSpc>
                <a:spcPts val="2400"/>
              </a:lnSpc>
              <a:buSzPct val="100000"/>
              <a:buChar char="•"/>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Muhammad Muzamil (233514)</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556302" y="3065145"/>
            <a:ext cx="6411635" cy="306229"/>
          </a:xfrm>
          <a:prstGeom prst="rect">
            <a:avLst/>
          </a:prstGeom>
          <a:noFill/>
        </p:spPr>
        <p:txBody>
          <a:bodyPr wrap="none" lIns="0" tIns="0" rIns="0" bIns="0" rtlCol="0" anchor="t"/>
          <a:lstStyle/>
          <a:p>
            <a:pPr marL="342900" indent="-342900" algn="l">
              <a:lnSpc>
                <a:spcPts val="2400"/>
              </a:lnSpc>
              <a:buSzPct val="100000"/>
              <a:buChar char="•"/>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Muhammad Javed   (233546)</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556302" y="3438287"/>
            <a:ext cx="6411635" cy="306229"/>
          </a:xfrm>
          <a:prstGeom prst="rect">
            <a:avLst/>
          </a:prstGeom>
          <a:noFill/>
        </p:spPr>
        <p:txBody>
          <a:bodyPr wrap="none" lIns="0" tIns="0" rIns="0" bIns="0" rtlCol="0" anchor="t"/>
          <a:lstStyle/>
          <a:p>
            <a:pPr marL="342900" indent="-342900" algn="l">
              <a:lnSpc>
                <a:spcPts val="2400"/>
              </a:lnSpc>
              <a:buSzPct val="100000"/>
              <a:buChar char="•"/>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Muhammad Arbab  (233578)</a:t>
            </a:r>
            <a:endParaRPr lang="en-US" sz="24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12553950" y="7381875"/>
            <a:ext cx="2076450" cy="8477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80931"/>
            <a:ext cx="4224338" cy="528042"/>
          </a:xfrm>
          <a:prstGeom prst="rect">
            <a:avLst/>
          </a:prstGeom>
          <a:noFill/>
        </p:spPr>
        <p:txBody>
          <a:bodyPr wrap="none" lIns="0" tIns="0" rIns="0" bIns="0" rtlCol="0" anchor="t"/>
          <a:lstStyle/>
          <a:p>
            <a:pPr marL="0" indent="0" algn="l">
              <a:lnSpc>
                <a:spcPts val="41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System Workflow</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189665" y="1578173"/>
            <a:ext cx="7468553"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 step-by-step overview of  user experience and backend execution.</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456248" y="1945064"/>
            <a:ext cx="381476" cy="169545"/>
          </a:xfrm>
          <a:prstGeom prst="rect">
            <a:avLst/>
          </a:prstGeom>
          <a:noFill/>
        </p:spPr>
        <p:txBody>
          <a:bodyPr wrap="none" lIns="0" tIns="0" rIns="0" bIns="0" rtlCol="0" anchor="t"/>
          <a:lstStyle/>
          <a:p>
            <a:pPr marL="0" indent="0" algn="l">
              <a:lnSpc>
                <a:spcPts val="2250"/>
              </a:lnSpc>
              <a:buNone/>
            </a:pPr>
            <a:r>
              <a:rPr lang="en-US" sz="2800" dirty="0">
                <a:solidFill>
                  <a:srgbClr val="D6E5EF"/>
                </a:solidFill>
                <a:latin typeface="Lora Light" pitchFamily="34" charset="0"/>
                <a:ea typeface="Lora Light" pitchFamily="34" charset="-122"/>
                <a:cs typeface="Lora Light" pitchFamily="34" charset="-120"/>
              </a:rPr>
              <a:t>01</a:t>
            </a:r>
            <a:endParaRPr lang="en-US" sz="1400" dirty="0"/>
          </a:p>
        </p:txBody>
      </p:sp>
      <p:pic>
        <p:nvPicPr>
          <p:cNvPr id="6" name="Image 1" descr="preencoded.png"/>
          <p:cNvPicPr>
            <a:picLocks noChangeAspect="1"/>
          </p:cNvPicPr>
          <p:nvPr/>
        </p:nvPicPr>
        <p:blipFill>
          <a:blip r:embed="rId4"/>
          <a:stretch>
            <a:fillRect/>
          </a:stretch>
        </p:blipFill>
        <p:spPr>
          <a:xfrm>
            <a:off x="837724" y="2349341"/>
            <a:ext cx="7468553" cy="22860"/>
          </a:xfrm>
          <a:prstGeom prst="rect">
            <a:avLst/>
          </a:prstGeom>
        </p:spPr>
      </p:pic>
      <p:sp>
        <p:nvSpPr>
          <p:cNvPr id="7" name="Text 3"/>
          <p:cNvSpPr/>
          <p:nvPr/>
        </p:nvSpPr>
        <p:spPr>
          <a:xfrm>
            <a:off x="189666" y="2484715"/>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Upload</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243960" y="2856309"/>
            <a:ext cx="7468553"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User selects and uploads a MP4/AVI file via the web dashboard.</a:t>
            </a:r>
            <a:endParaRPr lang="en-US" sz="2400" dirty="0">
              <a:latin typeface="Times New Roman" panose="02020603050405020304" pitchFamily="18" charset="0"/>
              <a:cs typeface="Times New Roman" panose="02020603050405020304" pitchFamily="18" charset="0"/>
            </a:endParaRPr>
          </a:p>
        </p:txBody>
      </p:sp>
      <p:sp>
        <p:nvSpPr>
          <p:cNvPr id="9" name="Text 5"/>
          <p:cNvSpPr/>
          <p:nvPr/>
        </p:nvSpPr>
        <p:spPr>
          <a:xfrm>
            <a:off x="349449" y="3384112"/>
            <a:ext cx="438626" cy="126326"/>
          </a:xfrm>
          <a:prstGeom prst="rect">
            <a:avLst/>
          </a:prstGeom>
          <a:noFill/>
        </p:spPr>
        <p:txBody>
          <a:bodyPr wrap="none" lIns="0" tIns="0" rIns="0" bIns="0" rtlCol="0" anchor="t"/>
          <a:lstStyle/>
          <a:p>
            <a:pPr marL="0" indent="0" algn="l">
              <a:lnSpc>
                <a:spcPts val="2250"/>
              </a:lnSpc>
              <a:buNone/>
            </a:pPr>
            <a:r>
              <a:rPr lang="en-US" sz="2800" dirty="0">
                <a:solidFill>
                  <a:srgbClr val="D6E5EF"/>
                </a:solidFill>
                <a:latin typeface="Lora Light" pitchFamily="34" charset="0"/>
                <a:ea typeface="Lora Light" pitchFamily="34" charset="-122"/>
                <a:cs typeface="Lora Light" pitchFamily="34" charset="-120"/>
              </a:rPr>
              <a:t>02</a:t>
            </a:r>
            <a:endParaRPr lang="en-US" sz="2000" dirty="0"/>
          </a:p>
        </p:txBody>
      </p:sp>
      <p:pic>
        <p:nvPicPr>
          <p:cNvPr id="10" name="Image 2" descr="preencoded.png"/>
          <p:cNvPicPr>
            <a:picLocks noChangeAspect="1"/>
          </p:cNvPicPr>
          <p:nvPr/>
        </p:nvPicPr>
        <p:blipFill>
          <a:blip r:embed="rId4"/>
          <a:stretch>
            <a:fillRect/>
          </a:stretch>
        </p:blipFill>
        <p:spPr>
          <a:xfrm>
            <a:off x="837724" y="3721656"/>
            <a:ext cx="7468553" cy="22860"/>
          </a:xfrm>
          <a:prstGeom prst="rect">
            <a:avLst/>
          </a:prstGeom>
        </p:spPr>
      </p:pic>
      <p:sp>
        <p:nvSpPr>
          <p:cNvPr id="11" name="Text 6"/>
          <p:cNvSpPr/>
          <p:nvPr/>
        </p:nvSpPr>
        <p:spPr>
          <a:xfrm>
            <a:off x="189666" y="3874889"/>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Pre-process</a:t>
            </a:r>
            <a:endParaRPr lang="en-US" sz="2800" dirty="0">
              <a:latin typeface="Times New Roman" panose="02020603050405020304" pitchFamily="18" charset="0"/>
              <a:cs typeface="Times New Roman" panose="02020603050405020304" pitchFamily="18" charset="0"/>
            </a:endParaRPr>
          </a:p>
        </p:txBody>
      </p:sp>
      <p:sp>
        <p:nvSpPr>
          <p:cNvPr id="12" name="Text 7"/>
          <p:cNvSpPr/>
          <p:nvPr/>
        </p:nvSpPr>
        <p:spPr>
          <a:xfrm>
            <a:off x="189666" y="4286127"/>
            <a:ext cx="7468553"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backend extracts frames and normalizes them for the neural network.</a:t>
            </a:r>
            <a:endParaRPr lang="en-US" sz="2400" dirty="0">
              <a:latin typeface="Times New Roman" panose="02020603050405020304" pitchFamily="18" charset="0"/>
              <a:cs typeface="Times New Roman" panose="02020603050405020304" pitchFamily="18" charset="0"/>
            </a:endParaRPr>
          </a:p>
        </p:txBody>
      </p:sp>
      <p:sp>
        <p:nvSpPr>
          <p:cNvPr id="13" name="Text 8"/>
          <p:cNvSpPr/>
          <p:nvPr/>
        </p:nvSpPr>
        <p:spPr>
          <a:xfrm>
            <a:off x="236935" y="4855485"/>
            <a:ext cx="438626" cy="144305"/>
          </a:xfrm>
          <a:prstGeom prst="rect">
            <a:avLst/>
          </a:prstGeom>
          <a:noFill/>
        </p:spPr>
        <p:txBody>
          <a:bodyPr wrap="none" lIns="0" tIns="0" rIns="0" bIns="0" rtlCol="0" anchor="t"/>
          <a:lstStyle/>
          <a:p>
            <a:pPr marL="0" indent="0" algn="l">
              <a:lnSpc>
                <a:spcPts val="2250"/>
              </a:lnSpc>
              <a:buNone/>
            </a:pPr>
            <a:r>
              <a:rPr lang="en-US" sz="2800" dirty="0">
                <a:solidFill>
                  <a:srgbClr val="D6E5EF"/>
                </a:solidFill>
                <a:latin typeface="Lora Light" pitchFamily="34" charset="0"/>
                <a:ea typeface="Lora Light" pitchFamily="34" charset="-122"/>
                <a:cs typeface="Lora Light" pitchFamily="34" charset="-120"/>
              </a:rPr>
              <a:t>03</a:t>
            </a:r>
            <a:endParaRPr lang="en-US" sz="1400" dirty="0"/>
          </a:p>
        </p:txBody>
      </p:sp>
      <p:pic>
        <p:nvPicPr>
          <p:cNvPr id="14" name="Image 3" descr="preencoded.png"/>
          <p:cNvPicPr>
            <a:picLocks noChangeAspect="1"/>
          </p:cNvPicPr>
          <p:nvPr/>
        </p:nvPicPr>
        <p:blipFill>
          <a:blip r:embed="rId4"/>
          <a:stretch>
            <a:fillRect/>
          </a:stretch>
        </p:blipFill>
        <p:spPr>
          <a:xfrm>
            <a:off x="837724" y="5093851"/>
            <a:ext cx="7468553" cy="22860"/>
          </a:xfrm>
          <a:prstGeom prst="rect">
            <a:avLst/>
          </a:prstGeom>
        </p:spPr>
      </p:pic>
      <p:sp>
        <p:nvSpPr>
          <p:cNvPr id="15" name="Text 9"/>
          <p:cNvSpPr/>
          <p:nvPr/>
        </p:nvSpPr>
        <p:spPr>
          <a:xfrm>
            <a:off x="189666" y="5309948"/>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Analyze</a:t>
            </a:r>
            <a:endParaRPr lang="en-US" sz="2400" dirty="0">
              <a:latin typeface="Times New Roman" panose="02020603050405020304" pitchFamily="18" charset="0"/>
              <a:cs typeface="Times New Roman" panose="02020603050405020304" pitchFamily="18" charset="0"/>
            </a:endParaRPr>
          </a:p>
        </p:txBody>
      </p:sp>
      <p:sp>
        <p:nvSpPr>
          <p:cNvPr id="16" name="Text 10"/>
          <p:cNvSpPr/>
          <p:nvPr/>
        </p:nvSpPr>
        <p:spPr>
          <a:xfrm>
            <a:off x="243960" y="5732858"/>
            <a:ext cx="7468553"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Vehicles are detected and tracked; collision logic runs in parallel.</a:t>
            </a:r>
            <a:endParaRPr lang="en-US" sz="2400" dirty="0">
              <a:latin typeface="Times New Roman" panose="02020603050405020304" pitchFamily="18" charset="0"/>
              <a:cs typeface="Times New Roman" panose="02020603050405020304" pitchFamily="18" charset="0"/>
            </a:endParaRPr>
          </a:p>
        </p:txBody>
      </p:sp>
      <p:sp>
        <p:nvSpPr>
          <p:cNvPr id="17" name="Text 11"/>
          <p:cNvSpPr/>
          <p:nvPr/>
        </p:nvSpPr>
        <p:spPr>
          <a:xfrm>
            <a:off x="236935" y="6237803"/>
            <a:ext cx="343376" cy="120730"/>
          </a:xfrm>
          <a:prstGeom prst="rect">
            <a:avLst/>
          </a:prstGeom>
          <a:noFill/>
        </p:spPr>
        <p:txBody>
          <a:bodyPr wrap="none" lIns="0" tIns="0" rIns="0" bIns="0" rtlCol="0" anchor="t"/>
          <a:lstStyle/>
          <a:p>
            <a:pPr marL="0" indent="0" algn="l">
              <a:lnSpc>
                <a:spcPts val="2250"/>
              </a:lnSpc>
              <a:buNone/>
            </a:pPr>
            <a:r>
              <a:rPr lang="en-US" sz="2800" dirty="0">
                <a:solidFill>
                  <a:srgbClr val="D6E5EF"/>
                </a:solidFill>
                <a:latin typeface="Lora Light" pitchFamily="34" charset="0"/>
                <a:ea typeface="Lora Light" pitchFamily="34" charset="-122"/>
                <a:cs typeface="Lora Light" pitchFamily="34" charset="-120"/>
              </a:rPr>
              <a:t>04</a:t>
            </a:r>
            <a:endParaRPr lang="en-US" dirty="0"/>
          </a:p>
        </p:txBody>
      </p:sp>
      <p:pic>
        <p:nvPicPr>
          <p:cNvPr id="18" name="Image 4" descr="preencoded.png"/>
          <p:cNvPicPr>
            <a:picLocks noChangeAspect="1"/>
          </p:cNvPicPr>
          <p:nvPr/>
        </p:nvPicPr>
        <p:blipFill>
          <a:blip r:embed="rId4"/>
          <a:stretch>
            <a:fillRect/>
          </a:stretch>
        </p:blipFill>
        <p:spPr>
          <a:xfrm>
            <a:off x="837724" y="6466165"/>
            <a:ext cx="7468553" cy="22860"/>
          </a:xfrm>
          <a:prstGeom prst="rect">
            <a:avLst/>
          </a:prstGeom>
        </p:spPr>
      </p:pic>
      <p:sp>
        <p:nvSpPr>
          <p:cNvPr id="19" name="Text 12"/>
          <p:cNvSpPr/>
          <p:nvPr/>
        </p:nvSpPr>
        <p:spPr>
          <a:xfrm>
            <a:off x="243960" y="6672680"/>
            <a:ext cx="2112169" cy="263962"/>
          </a:xfrm>
          <a:prstGeom prst="rect">
            <a:avLst/>
          </a:prstGeom>
          <a:noFill/>
        </p:spPr>
        <p:txBody>
          <a:bodyPr wrap="none" lIns="0" tIns="0" rIns="0" bIns="0" rtlCol="0" anchor="t"/>
          <a:lstStyle/>
          <a:p>
            <a:pPr marL="0" indent="0" algn="l">
              <a:lnSpc>
                <a:spcPts val="20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Report</a:t>
            </a:r>
            <a:endParaRPr lang="en-US" sz="2400" dirty="0">
              <a:latin typeface="Times New Roman" panose="02020603050405020304" pitchFamily="18" charset="0"/>
              <a:cs typeface="Times New Roman" panose="02020603050405020304" pitchFamily="18" charset="0"/>
            </a:endParaRPr>
          </a:p>
        </p:txBody>
      </p:sp>
      <p:sp>
        <p:nvSpPr>
          <p:cNvPr id="20" name="Text 13"/>
          <p:cNvSpPr/>
          <p:nvPr/>
        </p:nvSpPr>
        <p:spPr>
          <a:xfrm>
            <a:off x="189664" y="7141668"/>
            <a:ext cx="7468553" cy="287179"/>
          </a:xfrm>
          <a:prstGeom prst="rect">
            <a:avLst/>
          </a:prstGeom>
          <a:noFill/>
        </p:spPr>
        <p:txBody>
          <a:bodyPr wrap="none" lIns="0" tIns="0" rIns="0" bIns="0" rtlCol="0" anchor="t"/>
          <a:lstStyle/>
          <a:p>
            <a:pPr marL="0" indent="0" algn="l">
              <a:lnSpc>
                <a:spcPts val="22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Annotated frames are rendered and final report is displayed to  user.</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12559188" y="7397830"/>
            <a:ext cx="2076450" cy="847725"/>
          </a:xfrm>
          <a:prstGeom prst="rect">
            <a:avLst/>
          </a:prstGeom>
        </p:spPr>
      </p:pic>
      <p:sp>
        <p:nvSpPr>
          <p:cNvPr id="2" name="Text 0"/>
          <p:cNvSpPr/>
          <p:nvPr/>
        </p:nvSpPr>
        <p:spPr>
          <a:xfrm>
            <a:off x="595908" y="340995"/>
            <a:ext cx="6541770" cy="668774"/>
          </a:xfrm>
          <a:prstGeom prst="rect">
            <a:avLst/>
          </a:prstGeom>
          <a:noFill/>
        </p:spPr>
        <p:txBody>
          <a:bodyPr wrap="none" lIns="0" tIns="0" rIns="0" bIns="0" rtlCol="0" anchor="t"/>
          <a:lstStyle/>
          <a:p>
            <a:pPr marL="0" indent="0" algn="l">
              <a:lnSpc>
                <a:spcPts val="52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Modular Project Structure</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595908" y="1428154"/>
            <a:ext cx="14525387" cy="854154"/>
          </a:xfrm>
          <a:prstGeom prst="rect">
            <a:avLst/>
          </a:prstGeom>
          <a:noFill/>
        </p:spPr>
        <p:txBody>
          <a:bodyPr wrap="non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project is organized into specialized modules to separate concerns between detection, tracking, and</a:t>
            </a:r>
          </a:p>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user interface.</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837724" y="2461974"/>
            <a:ext cx="4166711" cy="2396490"/>
          </a:xfrm>
          <a:prstGeom prst="roundRect">
            <a:avLst>
              <a:gd name="adj" fmla="val 1423"/>
            </a:avLst>
          </a:prstGeom>
          <a:solidFill>
            <a:srgbClr val="252833"/>
          </a:solidFill>
          <a:ln w="30480">
            <a:solidFill>
              <a:srgbClr val="5D606B"/>
            </a:solidFill>
            <a:prstDash val="solid"/>
          </a:ln>
        </p:spPr>
      </p:sp>
      <p:sp>
        <p:nvSpPr>
          <p:cNvPr id="5" name="Shape 3"/>
          <p:cNvSpPr/>
          <p:nvPr/>
        </p:nvSpPr>
        <p:spPr>
          <a:xfrm>
            <a:off x="868204" y="2492454"/>
            <a:ext cx="4105751" cy="682228"/>
          </a:xfrm>
          <a:prstGeom prst="rect">
            <a:avLst/>
          </a:prstGeom>
          <a:solidFill>
            <a:srgbClr val="444752"/>
          </a:solidFill>
        </p:spPr>
      </p:sp>
      <p:pic>
        <p:nvPicPr>
          <p:cNvPr id="6"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463" y="2662952"/>
            <a:ext cx="341114" cy="341114"/>
          </a:xfrm>
          <a:prstGeom prst="rect">
            <a:avLst/>
          </a:prstGeom>
        </p:spPr>
      </p:pic>
      <p:sp>
        <p:nvSpPr>
          <p:cNvPr id="7" name="Text 4"/>
          <p:cNvSpPr/>
          <p:nvPr/>
        </p:nvSpPr>
        <p:spPr>
          <a:xfrm>
            <a:off x="1095613" y="3325891"/>
            <a:ext cx="2675334" cy="334328"/>
          </a:xfrm>
          <a:prstGeom prst="rect">
            <a:avLst/>
          </a:prstGeom>
          <a:noFill/>
        </p:spPr>
        <p:txBody>
          <a:bodyPr wrap="none" lIns="0" tIns="0" rIns="0" bIns="0" rtlCol="0" anchor="t"/>
          <a:lstStyle/>
          <a:p>
            <a:pPr marL="0" indent="0" algn="l">
              <a:lnSpc>
                <a:spcPts val="26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app.py</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868204" y="3736420"/>
            <a:ext cx="4136231" cy="1119901"/>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central Flask server managing web requests and video streaming.</a:t>
            </a:r>
            <a:endParaRPr lang="en-US" sz="2400" dirty="0">
              <a:latin typeface="Times New Roman" panose="02020603050405020304" pitchFamily="18" charset="0"/>
              <a:cs typeface="Times New Roman" panose="02020603050405020304" pitchFamily="18" charset="0"/>
            </a:endParaRPr>
          </a:p>
        </p:txBody>
      </p:sp>
      <p:sp>
        <p:nvSpPr>
          <p:cNvPr id="9" name="Shape 6"/>
          <p:cNvSpPr/>
          <p:nvPr/>
        </p:nvSpPr>
        <p:spPr>
          <a:xfrm>
            <a:off x="5231844" y="2461974"/>
            <a:ext cx="4166711" cy="2396490"/>
          </a:xfrm>
          <a:prstGeom prst="roundRect">
            <a:avLst>
              <a:gd name="adj" fmla="val 1423"/>
            </a:avLst>
          </a:prstGeom>
          <a:solidFill>
            <a:srgbClr val="252833"/>
          </a:solidFill>
          <a:ln w="30480">
            <a:solidFill>
              <a:srgbClr val="5D606B"/>
            </a:solidFill>
            <a:prstDash val="solid"/>
          </a:ln>
        </p:spPr>
      </p:sp>
      <p:sp>
        <p:nvSpPr>
          <p:cNvPr id="10" name="Shape 7"/>
          <p:cNvSpPr/>
          <p:nvPr/>
        </p:nvSpPr>
        <p:spPr>
          <a:xfrm>
            <a:off x="5262324" y="2492454"/>
            <a:ext cx="4105751" cy="682228"/>
          </a:xfrm>
          <a:prstGeom prst="rect">
            <a:avLst/>
          </a:prstGeom>
          <a:solidFill>
            <a:srgbClr val="444752"/>
          </a:solidFill>
        </p:spPr>
      </p:sp>
      <p:pic>
        <p:nvPicPr>
          <p:cNvPr id="11"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4583" y="2662952"/>
            <a:ext cx="341114" cy="341114"/>
          </a:xfrm>
          <a:prstGeom prst="rect">
            <a:avLst/>
          </a:prstGeom>
        </p:spPr>
      </p:pic>
      <p:sp>
        <p:nvSpPr>
          <p:cNvPr id="12" name="Text 8"/>
          <p:cNvSpPr/>
          <p:nvPr/>
        </p:nvSpPr>
        <p:spPr>
          <a:xfrm>
            <a:off x="5489734" y="3402092"/>
            <a:ext cx="2675334" cy="334328"/>
          </a:xfrm>
          <a:prstGeom prst="rect">
            <a:avLst/>
          </a:prstGeom>
          <a:noFill/>
        </p:spPr>
        <p:txBody>
          <a:bodyPr wrap="none" lIns="0" tIns="0" rIns="0" bIns="0" rtlCol="0" anchor="t"/>
          <a:lstStyle/>
          <a:p>
            <a:pPr marL="0" indent="0" algn="l">
              <a:lnSpc>
                <a:spcPts val="26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accident_engine.py</a:t>
            </a:r>
            <a:endParaRPr lang="en-US" sz="2800" dirty="0">
              <a:latin typeface="Times New Roman" panose="02020603050405020304" pitchFamily="18" charset="0"/>
              <a:cs typeface="Times New Roman" panose="02020603050405020304" pitchFamily="18" charset="0"/>
            </a:endParaRPr>
          </a:p>
        </p:txBody>
      </p:sp>
      <p:sp>
        <p:nvSpPr>
          <p:cNvPr id="13" name="Text 9"/>
          <p:cNvSpPr/>
          <p:nvPr/>
        </p:nvSpPr>
        <p:spPr>
          <a:xfrm>
            <a:off x="5262324" y="3872865"/>
            <a:ext cx="4333161" cy="983456"/>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brain of the system containing core detection logic.</a:t>
            </a:r>
            <a:endParaRPr lang="en-US" sz="2400" dirty="0">
              <a:latin typeface="Times New Roman" panose="02020603050405020304" pitchFamily="18" charset="0"/>
              <a:cs typeface="Times New Roman" panose="02020603050405020304" pitchFamily="18" charset="0"/>
            </a:endParaRPr>
          </a:p>
        </p:txBody>
      </p:sp>
      <p:sp>
        <p:nvSpPr>
          <p:cNvPr id="14" name="Shape 10"/>
          <p:cNvSpPr/>
          <p:nvPr/>
        </p:nvSpPr>
        <p:spPr>
          <a:xfrm>
            <a:off x="9625965" y="2461974"/>
            <a:ext cx="4166711" cy="2396490"/>
          </a:xfrm>
          <a:prstGeom prst="roundRect">
            <a:avLst>
              <a:gd name="adj" fmla="val 1423"/>
            </a:avLst>
          </a:prstGeom>
          <a:solidFill>
            <a:srgbClr val="252833"/>
          </a:solidFill>
          <a:ln w="30480">
            <a:solidFill>
              <a:srgbClr val="5D606B"/>
            </a:solidFill>
            <a:prstDash val="solid"/>
          </a:ln>
        </p:spPr>
      </p:sp>
      <p:sp>
        <p:nvSpPr>
          <p:cNvPr id="15" name="Shape 11"/>
          <p:cNvSpPr/>
          <p:nvPr/>
        </p:nvSpPr>
        <p:spPr>
          <a:xfrm>
            <a:off x="9656445" y="2492454"/>
            <a:ext cx="4105751" cy="682228"/>
          </a:xfrm>
          <a:prstGeom prst="rect">
            <a:avLst/>
          </a:prstGeom>
          <a:solidFill>
            <a:srgbClr val="444752"/>
          </a:solidFill>
        </p:spPr>
      </p:sp>
      <p:pic>
        <p:nvPicPr>
          <p:cNvPr id="16"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8704" y="2662952"/>
            <a:ext cx="341114" cy="341114"/>
          </a:xfrm>
          <a:prstGeom prst="rect">
            <a:avLst/>
          </a:prstGeom>
        </p:spPr>
      </p:pic>
      <p:sp>
        <p:nvSpPr>
          <p:cNvPr id="17" name="Text 12"/>
          <p:cNvSpPr/>
          <p:nvPr/>
        </p:nvSpPr>
        <p:spPr>
          <a:xfrm>
            <a:off x="9883854" y="3402092"/>
            <a:ext cx="2675334" cy="334328"/>
          </a:xfrm>
          <a:prstGeom prst="rect">
            <a:avLst/>
          </a:prstGeom>
          <a:noFill/>
        </p:spPr>
        <p:txBody>
          <a:bodyPr wrap="none" lIns="0" tIns="0" rIns="0" bIns="0" rtlCol="0" anchor="t"/>
          <a:lstStyle/>
          <a:p>
            <a:pPr marL="0" indent="0" algn="l">
              <a:lnSpc>
                <a:spcPts val="26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detector_yolo.py</a:t>
            </a:r>
            <a:endParaRPr lang="en-US" sz="2800" dirty="0">
              <a:latin typeface="Times New Roman" panose="02020603050405020304" pitchFamily="18" charset="0"/>
              <a:cs typeface="Times New Roman" panose="02020603050405020304" pitchFamily="18" charset="0"/>
            </a:endParaRPr>
          </a:p>
        </p:txBody>
      </p:sp>
      <p:sp>
        <p:nvSpPr>
          <p:cNvPr id="18" name="Text 13"/>
          <p:cNvSpPr/>
          <p:nvPr/>
        </p:nvSpPr>
        <p:spPr>
          <a:xfrm>
            <a:off x="9656445" y="3872865"/>
            <a:ext cx="4105751" cy="727710"/>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Dedicated loader for the YOLO weights and configuration.</a:t>
            </a:r>
            <a:endParaRPr lang="en-US" sz="2400" dirty="0">
              <a:latin typeface="Times New Roman" panose="02020603050405020304" pitchFamily="18" charset="0"/>
              <a:cs typeface="Times New Roman" panose="02020603050405020304" pitchFamily="18" charset="0"/>
            </a:endParaRPr>
          </a:p>
        </p:txBody>
      </p:sp>
      <p:sp>
        <p:nvSpPr>
          <p:cNvPr id="19" name="Shape 14"/>
          <p:cNvSpPr/>
          <p:nvPr/>
        </p:nvSpPr>
        <p:spPr>
          <a:xfrm>
            <a:off x="837724" y="5114211"/>
            <a:ext cx="4166711" cy="2396490"/>
          </a:xfrm>
          <a:prstGeom prst="roundRect">
            <a:avLst>
              <a:gd name="adj" fmla="val 1423"/>
            </a:avLst>
          </a:prstGeom>
          <a:solidFill>
            <a:srgbClr val="252833"/>
          </a:solidFill>
          <a:ln w="30480">
            <a:solidFill>
              <a:srgbClr val="5D606B"/>
            </a:solidFill>
            <a:prstDash val="solid"/>
          </a:ln>
        </p:spPr>
      </p:sp>
      <p:sp>
        <p:nvSpPr>
          <p:cNvPr id="20" name="Shape 15"/>
          <p:cNvSpPr/>
          <p:nvPr/>
        </p:nvSpPr>
        <p:spPr>
          <a:xfrm>
            <a:off x="868204" y="5144691"/>
            <a:ext cx="4105751" cy="682228"/>
          </a:xfrm>
          <a:prstGeom prst="rect">
            <a:avLst/>
          </a:prstGeom>
          <a:solidFill>
            <a:srgbClr val="444752"/>
          </a:solidFill>
        </p:spPr>
      </p:sp>
      <p:pic>
        <p:nvPicPr>
          <p:cNvPr id="21" name="Image 3"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0463" y="5315188"/>
            <a:ext cx="341114" cy="341114"/>
          </a:xfrm>
          <a:prstGeom prst="rect">
            <a:avLst/>
          </a:prstGeom>
        </p:spPr>
      </p:pic>
      <p:sp>
        <p:nvSpPr>
          <p:cNvPr id="22" name="Text 16"/>
          <p:cNvSpPr/>
          <p:nvPr/>
        </p:nvSpPr>
        <p:spPr>
          <a:xfrm>
            <a:off x="1095613" y="6054328"/>
            <a:ext cx="2771180" cy="334328"/>
          </a:xfrm>
          <a:prstGeom prst="rect">
            <a:avLst/>
          </a:prstGeom>
          <a:noFill/>
        </p:spPr>
        <p:txBody>
          <a:bodyPr wrap="none" lIns="0" tIns="0" rIns="0" bIns="0" rtlCol="0" anchor="t"/>
          <a:lstStyle/>
          <a:p>
            <a:pPr marL="0" indent="0" algn="l">
              <a:lnSpc>
                <a:spcPts val="26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tracking_bytetrack.py</a:t>
            </a:r>
            <a:endParaRPr lang="en-US" sz="2800" dirty="0">
              <a:latin typeface="Times New Roman" panose="02020603050405020304" pitchFamily="18" charset="0"/>
              <a:cs typeface="Times New Roman" panose="02020603050405020304" pitchFamily="18" charset="0"/>
            </a:endParaRPr>
          </a:p>
        </p:txBody>
      </p:sp>
      <p:sp>
        <p:nvSpPr>
          <p:cNvPr id="23" name="Text 17"/>
          <p:cNvSpPr/>
          <p:nvPr/>
        </p:nvSpPr>
        <p:spPr>
          <a:xfrm>
            <a:off x="868204" y="6525101"/>
            <a:ext cx="4105751" cy="727710"/>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Handles multi-object tracking to maintain vehicle identity.</a:t>
            </a:r>
            <a:endParaRPr lang="en-US" sz="2400" dirty="0">
              <a:latin typeface="Times New Roman" panose="02020603050405020304" pitchFamily="18" charset="0"/>
              <a:cs typeface="Times New Roman" panose="02020603050405020304" pitchFamily="18" charset="0"/>
            </a:endParaRPr>
          </a:p>
        </p:txBody>
      </p:sp>
      <p:sp>
        <p:nvSpPr>
          <p:cNvPr id="24" name="Shape 18"/>
          <p:cNvSpPr/>
          <p:nvPr/>
        </p:nvSpPr>
        <p:spPr>
          <a:xfrm>
            <a:off x="5231844" y="5114211"/>
            <a:ext cx="4166711" cy="2396490"/>
          </a:xfrm>
          <a:prstGeom prst="roundRect">
            <a:avLst>
              <a:gd name="adj" fmla="val 1423"/>
            </a:avLst>
          </a:prstGeom>
          <a:solidFill>
            <a:srgbClr val="252833"/>
          </a:solidFill>
          <a:ln w="30480">
            <a:solidFill>
              <a:srgbClr val="5D606B"/>
            </a:solidFill>
            <a:prstDash val="solid"/>
          </a:ln>
        </p:spPr>
      </p:sp>
      <p:sp>
        <p:nvSpPr>
          <p:cNvPr id="25" name="Shape 19"/>
          <p:cNvSpPr/>
          <p:nvPr/>
        </p:nvSpPr>
        <p:spPr>
          <a:xfrm>
            <a:off x="5262324" y="5144691"/>
            <a:ext cx="4105751" cy="682228"/>
          </a:xfrm>
          <a:prstGeom prst="rect">
            <a:avLst/>
          </a:prstGeom>
          <a:solidFill>
            <a:srgbClr val="444752"/>
          </a:solidFill>
        </p:spPr>
      </p:sp>
      <p:pic>
        <p:nvPicPr>
          <p:cNvPr id="26" name="Image 4"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4583" y="5315188"/>
            <a:ext cx="341114" cy="341114"/>
          </a:xfrm>
          <a:prstGeom prst="rect">
            <a:avLst/>
          </a:prstGeom>
        </p:spPr>
      </p:pic>
      <p:sp>
        <p:nvSpPr>
          <p:cNvPr id="27" name="Text 20"/>
          <p:cNvSpPr/>
          <p:nvPr/>
        </p:nvSpPr>
        <p:spPr>
          <a:xfrm>
            <a:off x="5489734" y="6054328"/>
            <a:ext cx="2675334" cy="334328"/>
          </a:xfrm>
          <a:prstGeom prst="rect">
            <a:avLst/>
          </a:prstGeom>
          <a:noFill/>
        </p:spPr>
        <p:txBody>
          <a:bodyPr wrap="none" lIns="0" tIns="0" rIns="0" bIns="0" rtlCol="0" anchor="t"/>
          <a:lstStyle/>
          <a:p>
            <a:pPr marL="0" indent="0" algn="l">
              <a:lnSpc>
                <a:spcPts val="26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train.py</a:t>
            </a:r>
            <a:endParaRPr lang="en-US" sz="2800" dirty="0">
              <a:latin typeface="Times New Roman" panose="02020603050405020304" pitchFamily="18" charset="0"/>
              <a:cs typeface="Times New Roman" panose="02020603050405020304" pitchFamily="18" charset="0"/>
            </a:endParaRPr>
          </a:p>
        </p:txBody>
      </p:sp>
      <p:sp>
        <p:nvSpPr>
          <p:cNvPr id="28" name="Text 21"/>
          <p:cNvSpPr/>
          <p:nvPr/>
        </p:nvSpPr>
        <p:spPr>
          <a:xfrm>
            <a:off x="5262324" y="6525101"/>
            <a:ext cx="4105751" cy="727710"/>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Script for training the hybrid CNN+LSTM temporal model.</a:t>
            </a:r>
            <a:endParaRPr lang="en-US" sz="2400" dirty="0">
              <a:latin typeface="Times New Roman" panose="02020603050405020304" pitchFamily="18" charset="0"/>
              <a:cs typeface="Times New Roman" panose="02020603050405020304" pitchFamily="18" charset="0"/>
            </a:endParaRPr>
          </a:p>
        </p:txBody>
      </p:sp>
      <p:sp>
        <p:nvSpPr>
          <p:cNvPr id="29" name="Shape 22"/>
          <p:cNvSpPr/>
          <p:nvPr/>
        </p:nvSpPr>
        <p:spPr>
          <a:xfrm>
            <a:off x="9625965" y="5114211"/>
            <a:ext cx="4166711" cy="2396490"/>
          </a:xfrm>
          <a:prstGeom prst="roundRect">
            <a:avLst>
              <a:gd name="adj" fmla="val 1423"/>
            </a:avLst>
          </a:prstGeom>
          <a:solidFill>
            <a:srgbClr val="252833"/>
          </a:solidFill>
          <a:ln w="30480">
            <a:solidFill>
              <a:srgbClr val="5D606B"/>
            </a:solidFill>
            <a:prstDash val="solid"/>
          </a:ln>
        </p:spPr>
      </p:sp>
      <p:sp>
        <p:nvSpPr>
          <p:cNvPr id="30" name="Shape 23"/>
          <p:cNvSpPr/>
          <p:nvPr/>
        </p:nvSpPr>
        <p:spPr>
          <a:xfrm>
            <a:off x="9656445" y="5144691"/>
            <a:ext cx="4105751" cy="682228"/>
          </a:xfrm>
          <a:prstGeom prst="rect">
            <a:avLst/>
          </a:prstGeom>
          <a:solidFill>
            <a:srgbClr val="444752"/>
          </a:solidFill>
        </p:spPr>
      </p:sp>
      <p:pic>
        <p:nvPicPr>
          <p:cNvPr id="31" name="Image 5"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38704" y="5315188"/>
            <a:ext cx="341114" cy="341114"/>
          </a:xfrm>
          <a:prstGeom prst="rect">
            <a:avLst/>
          </a:prstGeom>
        </p:spPr>
      </p:pic>
      <p:sp>
        <p:nvSpPr>
          <p:cNvPr id="32" name="Text 24"/>
          <p:cNvSpPr/>
          <p:nvPr/>
        </p:nvSpPr>
        <p:spPr>
          <a:xfrm>
            <a:off x="9883854" y="6054328"/>
            <a:ext cx="2743914" cy="334328"/>
          </a:xfrm>
          <a:prstGeom prst="rect">
            <a:avLst/>
          </a:prstGeom>
          <a:noFill/>
        </p:spPr>
        <p:txBody>
          <a:bodyPr wrap="none" lIns="0" tIns="0" rIns="0" bIns="0" rtlCol="0" anchor="t"/>
          <a:lstStyle/>
          <a:p>
            <a:pPr marL="0" indent="0" algn="l">
              <a:lnSpc>
                <a:spcPts val="26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extract_sequences.py</a:t>
            </a:r>
            <a:endParaRPr lang="en-US" sz="2800" dirty="0">
              <a:latin typeface="Times New Roman" panose="02020603050405020304" pitchFamily="18" charset="0"/>
              <a:cs typeface="Times New Roman" panose="02020603050405020304" pitchFamily="18" charset="0"/>
            </a:endParaRPr>
          </a:p>
        </p:txBody>
      </p:sp>
      <p:sp>
        <p:nvSpPr>
          <p:cNvPr id="33" name="Text 25"/>
          <p:cNvSpPr/>
          <p:nvPr/>
        </p:nvSpPr>
        <p:spPr>
          <a:xfrm>
            <a:off x="9656445" y="6525100"/>
            <a:ext cx="4105751" cy="872729"/>
          </a:xfrm>
          <a:prstGeom prst="rect">
            <a:avLst/>
          </a:prstGeom>
          <a:noFill/>
        </p:spPr>
        <p:txBody>
          <a:bodyPr wrap="square" lIns="0" tIns="0" rIns="0" bIns="0" rtlCol="0" anchor="t"/>
          <a:lstStyle/>
          <a:p>
            <a:pPr marL="0" indent="0" algn="l">
              <a:lnSpc>
                <a:spcPts val="28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Pre-processes raw video into datasets for model training.</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2553950" y="7648575"/>
            <a:ext cx="2076450" cy="581025"/>
          </a:xfrm>
          <a:prstGeom prst="rect">
            <a:avLst/>
          </a:prstGeom>
        </p:spPr>
      </p:pic>
      <p:sp>
        <p:nvSpPr>
          <p:cNvPr id="2" name="Text 0"/>
          <p:cNvSpPr/>
          <p:nvPr/>
        </p:nvSpPr>
        <p:spPr>
          <a:xfrm>
            <a:off x="776645" y="610195"/>
            <a:ext cx="7230428" cy="652701"/>
          </a:xfrm>
          <a:prstGeom prst="rect">
            <a:avLst/>
          </a:prstGeom>
          <a:noFill/>
        </p:spPr>
        <p:txBody>
          <a:bodyPr wrap="none" lIns="0" tIns="0" rIns="0" bIns="0" rtlCol="0" anchor="t"/>
          <a:lstStyle/>
          <a:p>
            <a:pPr marL="0" indent="0" algn="l">
              <a:lnSpc>
                <a:spcPts val="51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Accident Detection Algorithm</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4"/>
          <a:stretch>
            <a:fillRect/>
          </a:stretch>
        </p:blipFill>
        <p:spPr>
          <a:xfrm>
            <a:off x="967025" y="1723787"/>
            <a:ext cx="12658249" cy="4749879"/>
          </a:xfrm>
          <a:prstGeom prst="rect">
            <a:avLst/>
          </a:prstGeom>
        </p:spPr>
      </p:pic>
      <p:pic>
        <p:nvPicPr>
          <p:cNvPr id="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96287" y="2916521"/>
            <a:ext cx="653839" cy="653839"/>
          </a:xfrm>
          <a:prstGeom prst="rect">
            <a:avLst/>
          </a:prstGeom>
        </p:spPr>
      </p:pic>
      <p:sp>
        <p:nvSpPr>
          <p:cNvPr id="5" name="Text 1"/>
          <p:cNvSpPr/>
          <p:nvPr/>
        </p:nvSpPr>
        <p:spPr>
          <a:xfrm>
            <a:off x="11213756" y="5141415"/>
            <a:ext cx="3137614" cy="864702"/>
          </a:xfrm>
          <a:prstGeom prst="rect">
            <a:avLst/>
          </a:prstGeom>
          <a:noFill/>
        </p:spPr>
        <p:txBody>
          <a:bodyPr wrap="square" lIns="0" tIns="0" rIns="0" bIns="0" rtlCol="0" anchor="t"/>
          <a:lstStyle/>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Apply Persistence</a:t>
            </a:r>
          </a:p>
          <a:p>
            <a:pPr marL="0" indent="0" algn="ctr">
              <a:lnSpc>
                <a:spcPts val="1550"/>
              </a:lnSpc>
              <a:buNone/>
            </a:pPr>
            <a:endParaRPr lang="en-US" sz="2400" dirty="0">
              <a:solidFill>
                <a:srgbClr val="D6E5EF"/>
              </a:solidFill>
              <a:latin typeface="Times New Roman" panose="02020603050405020304" pitchFamily="18" charset="0"/>
              <a:ea typeface="Lora" pitchFamily="34" charset="-122"/>
              <a:cs typeface="Times New Roman" panose="02020603050405020304" pitchFamily="18" charset="0"/>
            </a:endParaRPr>
          </a:p>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 Condition</a:t>
            </a:r>
            <a:endParaRPr lang="en-US" sz="2400" dirty="0">
              <a:latin typeface="Times New Roman" panose="02020603050405020304" pitchFamily="18" charset="0"/>
              <a:cs typeface="Times New Roman" panose="02020603050405020304" pitchFamily="18" charset="0"/>
            </a:endParaRPr>
          </a:p>
        </p:txBody>
      </p:sp>
      <p:pic>
        <p:nvPicPr>
          <p:cNvPr id="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2621" y="2917747"/>
            <a:ext cx="653840" cy="653839"/>
          </a:xfrm>
          <a:prstGeom prst="rect">
            <a:avLst/>
          </a:prstGeom>
        </p:spPr>
      </p:pic>
      <p:sp>
        <p:nvSpPr>
          <p:cNvPr id="7" name="Text 2"/>
          <p:cNvSpPr/>
          <p:nvPr/>
        </p:nvSpPr>
        <p:spPr>
          <a:xfrm>
            <a:off x="8807628" y="5141415"/>
            <a:ext cx="2660472" cy="864702"/>
          </a:xfrm>
          <a:prstGeom prst="rect">
            <a:avLst/>
          </a:prstGeom>
          <a:noFill/>
        </p:spPr>
        <p:txBody>
          <a:bodyPr wrap="square" lIns="0" tIns="0" rIns="0" bIns="0" rtlCol="0" anchor="t"/>
          <a:lstStyle/>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Check Bounding</a:t>
            </a:r>
          </a:p>
          <a:p>
            <a:pPr marL="0" indent="0" algn="ctr">
              <a:lnSpc>
                <a:spcPts val="1550"/>
              </a:lnSpc>
              <a:buNone/>
            </a:pPr>
            <a:endParaRPr lang="en-US" sz="2400" dirty="0">
              <a:solidFill>
                <a:srgbClr val="D6E5EF"/>
              </a:solidFill>
              <a:latin typeface="Times New Roman" panose="02020603050405020304" pitchFamily="18" charset="0"/>
              <a:ea typeface="Lora" pitchFamily="34" charset="-122"/>
              <a:cs typeface="Times New Roman" panose="02020603050405020304" pitchFamily="18" charset="0"/>
            </a:endParaRPr>
          </a:p>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 Box Overlap</a:t>
            </a:r>
            <a:endParaRPr lang="en-US" sz="2400" dirty="0">
              <a:latin typeface="Times New Roman" panose="02020603050405020304" pitchFamily="18" charset="0"/>
              <a:cs typeface="Times New Roman" panose="02020603050405020304" pitchFamily="18" charset="0"/>
            </a:endParaRPr>
          </a:p>
        </p:txBody>
      </p:sp>
      <p:pic>
        <p:nvPicPr>
          <p:cNvPr id="8"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9569" y="2917747"/>
            <a:ext cx="653840" cy="653839"/>
          </a:xfrm>
          <a:prstGeom prst="rect">
            <a:avLst/>
          </a:prstGeom>
        </p:spPr>
      </p:pic>
      <p:sp>
        <p:nvSpPr>
          <p:cNvPr id="9" name="Text 3"/>
          <p:cNvSpPr/>
          <p:nvPr/>
        </p:nvSpPr>
        <p:spPr>
          <a:xfrm>
            <a:off x="6414575" y="5124983"/>
            <a:ext cx="2508295" cy="708275"/>
          </a:xfrm>
          <a:prstGeom prst="rect">
            <a:avLst/>
          </a:prstGeom>
          <a:noFill/>
        </p:spPr>
        <p:txBody>
          <a:bodyPr wrap="square" lIns="0" tIns="0" rIns="0" bIns="0" rtlCol="0" anchor="t"/>
          <a:lstStyle/>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Measure Speed </a:t>
            </a:r>
          </a:p>
          <a:p>
            <a:pPr marL="0" indent="0" algn="ctr">
              <a:lnSpc>
                <a:spcPts val="1550"/>
              </a:lnSpc>
              <a:buNone/>
            </a:pPr>
            <a:endParaRPr lang="en-US" sz="2400" dirty="0">
              <a:solidFill>
                <a:srgbClr val="D6E5EF"/>
              </a:solidFill>
              <a:latin typeface="Times New Roman" panose="02020603050405020304" pitchFamily="18" charset="0"/>
              <a:ea typeface="Lora" pitchFamily="34" charset="-122"/>
              <a:cs typeface="Times New Roman" panose="02020603050405020304" pitchFamily="18" charset="0"/>
            </a:endParaRPr>
          </a:p>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Change</a:t>
            </a:r>
            <a:endParaRPr lang="en-US" sz="2400" dirty="0">
              <a:latin typeface="Times New Roman" panose="02020603050405020304" pitchFamily="18" charset="0"/>
              <a:cs typeface="Times New Roman" panose="02020603050405020304" pitchFamily="18" charset="0"/>
            </a:endParaRPr>
          </a:p>
        </p:txBody>
      </p:sp>
      <p:pic>
        <p:nvPicPr>
          <p:cNvPr id="1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6517" y="2917747"/>
            <a:ext cx="653840" cy="653839"/>
          </a:xfrm>
          <a:prstGeom prst="rect">
            <a:avLst/>
          </a:prstGeom>
        </p:spPr>
      </p:pic>
      <p:sp>
        <p:nvSpPr>
          <p:cNvPr id="11" name="Text 4"/>
          <p:cNvSpPr/>
          <p:nvPr/>
        </p:nvSpPr>
        <p:spPr>
          <a:xfrm>
            <a:off x="3798320" y="5141415"/>
            <a:ext cx="2508295" cy="691844"/>
          </a:xfrm>
          <a:prstGeom prst="rect">
            <a:avLst/>
          </a:prstGeom>
          <a:noFill/>
        </p:spPr>
        <p:txBody>
          <a:bodyPr wrap="square" lIns="0" tIns="0" rIns="0" bIns="0" rtlCol="0" anchor="t"/>
          <a:lstStyle/>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Track Movement</a:t>
            </a:r>
            <a:endParaRPr lang="en-US" sz="2400" dirty="0">
              <a:latin typeface="Times New Roman" panose="02020603050405020304" pitchFamily="18" charset="0"/>
              <a:cs typeface="Times New Roman" panose="02020603050405020304" pitchFamily="18" charset="0"/>
            </a:endParaRPr>
          </a:p>
        </p:txBody>
      </p:sp>
      <p:pic>
        <p:nvPicPr>
          <p:cNvPr id="12"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10387" y="2917747"/>
            <a:ext cx="653840" cy="653839"/>
          </a:xfrm>
          <a:prstGeom prst="rect">
            <a:avLst/>
          </a:prstGeom>
        </p:spPr>
      </p:pic>
      <p:sp>
        <p:nvSpPr>
          <p:cNvPr id="13" name="Text 5"/>
          <p:cNvSpPr/>
          <p:nvPr/>
        </p:nvSpPr>
        <p:spPr>
          <a:xfrm>
            <a:off x="1200695" y="5227844"/>
            <a:ext cx="2394768" cy="691844"/>
          </a:xfrm>
          <a:prstGeom prst="rect">
            <a:avLst/>
          </a:prstGeom>
          <a:noFill/>
        </p:spPr>
        <p:txBody>
          <a:bodyPr wrap="square" lIns="0" tIns="0" rIns="0" bIns="0" rtlCol="0" anchor="t"/>
          <a:lstStyle/>
          <a:p>
            <a:pPr marL="0" indent="0" algn="ctr">
              <a:lnSpc>
                <a:spcPts val="1550"/>
              </a:lnSpc>
              <a:buNone/>
            </a:pPr>
            <a:r>
              <a:rPr lang="en-US" sz="2400" dirty="0">
                <a:solidFill>
                  <a:srgbClr val="D6E5EF"/>
                </a:solidFill>
                <a:latin typeface="Times New Roman" panose="02020603050405020304" pitchFamily="18" charset="0"/>
                <a:ea typeface="Lora" pitchFamily="34" charset="-122"/>
                <a:cs typeface="Times New Roman" panose="02020603050405020304" pitchFamily="18" charset="0"/>
              </a:rPr>
              <a:t>Detect Vehicles</a:t>
            </a:r>
            <a:endParaRPr lang="en-US" sz="2400" dirty="0">
              <a:latin typeface="Times New Roman" panose="02020603050405020304" pitchFamily="18" charset="0"/>
              <a:cs typeface="Times New Roman" panose="02020603050405020304" pitchFamily="18" charset="0"/>
            </a:endParaRPr>
          </a:p>
        </p:txBody>
      </p:sp>
      <p:sp>
        <p:nvSpPr>
          <p:cNvPr id="14" name="Shape 6"/>
          <p:cNvSpPr/>
          <p:nvPr/>
        </p:nvSpPr>
        <p:spPr>
          <a:xfrm>
            <a:off x="82691" y="6689407"/>
            <a:ext cx="14395666" cy="1337656"/>
          </a:xfrm>
          <a:prstGeom prst="roundRect">
            <a:avLst>
              <a:gd name="adj" fmla="val 3531"/>
            </a:avLst>
          </a:prstGeom>
          <a:solidFill>
            <a:srgbClr val="49042A"/>
          </a:solidFill>
        </p:spPr>
        <p:txBody>
          <a:bodyPr/>
          <a:lstStyle/>
          <a:p>
            <a:endParaRPr lang="en-US" dirty="0"/>
          </a:p>
        </p:txBody>
      </p:sp>
      <p:pic>
        <p:nvPicPr>
          <p:cNvPr id="15" name="Image 6" descr="preencoded.png"/>
          <p:cNvPicPr>
            <a:picLocks noChangeAspect="1"/>
          </p:cNvPicPr>
          <p:nvPr/>
        </p:nvPicPr>
        <p:blipFill>
          <a:blip r:embed="rId15"/>
          <a:stretch>
            <a:fillRect/>
          </a:stretch>
        </p:blipFill>
        <p:spPr>
          <a:xfrm>
            <a:off x="152043" y="7032903"/>
            <a:ext cx="277297" cy="221813"/>
          </a:xfrm>
          <a:prstGeom prst="rect">
            <a:avLst/>
          </a:prstGeom>
        </p:spPr>
      </p:pic>
      <p:sp>
        <p:nvSpPr>
          <p:cNvPr id="16" name="Text 7"/>
          <p:cNvSpPr/>
          <p:nvPr/>
        </p:nvSpPr>
        <p:spPr>
          <a:xfrm>
            <a:off x="662772" y="6983253"/>
            <a:ext cx="12596027" cy="581025"/>
          </a:xfrm>
          <a:prstGeom prst="rect">
            <a:avLst/>
          </a:prstGeom>
          <a:noFill/>
        </p:spPr>
        <p:txBody>
          <a:bodyPr wrap="none" lIns="0" tIns="0" rIns="0" bIns="0" rtlCol="0" anchor="t"/>
          <a:lstStyle/>
          <a:p>
            <a:pPr marL="0" indent="0" algn="l">
              <a:lnSpc>
                <a:spcPts val="2750"/>
              </a:lnSpc>
              <a:buNone/>
            </a:pPr>
            <a:r>
              <a:rPr lang="en-US" sz="24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The system uses a </a:t>
            </a:r>
            <a:r>
              <a:rPr lang="en-US" sz="2400" b="1"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persistence condition</a:t>
            </a:r>
            <a:r>
              <a:rPr lang="en-US" sz="24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 to filter out momentary overlaps, ensuring that only </a:t>
            </a:r>
          </a:p>
          <a:p>
            <a:pPr marL="0" indent="0" algn="l">
              <a:lnSpc>
                <a:spcPts val="2750"/>
              </a:lnSpc>
              <a:buNone/>
            </a:pPr>
            <a:r>
              <a:rPr lang="en-US" sz="24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sustained collisions trigger an alert.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8886" y="594836"/>
            <a:ext cx="9285209" cy="636151"/>
          </a:xfrm>
          <a:prstGeom prst="rect">
            <a:avLst/>
          </a:prstGeom>
          <a:noFill/>
        </p:spPr>
        <p:txBody>
          <a:bodyPr wrap="none" lIns="0" tIns="0" rIns="0" bIns="0" rtlCol="0" anchor="t"/>
          <a:lstStyle/>
          <a:p>
            <a:pPr marL="0" indent="0" algn="l">
              <a:lnSpc>
                <a:spcPts val="5000"/>
              </a:lnSpc>
              <a:buNone/>
            </a:pPr>
            <a:r>
              <a:rPr lang="en-US" sz="4000" dirty="0">
                <a:solidFill>
                  <a:srgbClr val="F98AC7"/>
                </a:solidFill>
                <a:latin typeface="Lora" pitchFamily="34" charset="0"/>
                <a:ea typeface="Lora" pitchFamily="34" charset="-122"/>
                <a:cs typeface="Lora" pitchFamily="34" charset="-120"/>
              </a:rPr>
              <a:t>Spatial </a:t>
            </a: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Analysis</a:t>
            </a:r>
            <a:r>
              <a:rPr lang="en-US" sz="4000" dirty="0">
                <a:solidFill>
                  <a:srgbClr val="F98AC7"/>
                </a:solidFill>
                <a:latin typeface="Lora" pitchFamily="34" charset="0"/>
                <a:ea typeface="Lora" pitchFamily="34" charset="-122"/>
                <a:cs typeface="Lora" pitchFamily="34" charset="-120"/>
              </a:rPr>
              <a:t>: Bounding Box Overlap</a:t>
            </a:r>
            <a:endParaRPr lang="en-US" sz="4000" dirty="0"/>
          </a:p>
        </p:txBody>
      </p:sp>
      <p:sp>
        <p:nvSpPr>
          <p:cNvPr id="3" name="Text 1"/>
          <p:cNvSpPr/>
          <p:nvPr/>
        </p:nvSpPr>
        <p:spPr>
          <a:xfrm>
            <a:off x="414218" y="1975609"/>
            <a:ext cx="6092071" cy="381714"/>
          </a:xfrm>
          <a:prstGeom prst="rect">
            <a:avLst/>
          </a:prstGeom>
          <a:noFill/>
        </p:spPr>
        <p:txBody>
          <a:bodyPr wrap="none" lIns="0" tIns="0" rIns="0" bIns="0" rtlCol="0" anchor="t"/>
          <a:lstStyle/>
          <a:p>
            <a:pPr marL="0" indent="0" algn="l">
              <a:lnSpc>
                <a:spcPts val="300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The Intersection-over-Union (IoU) Method</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414218" y="2890186"/>
            <a:ext cx="7186732" cy="692229"/>
          </a:xfrm>
          <a:prstGeom prst="rect">
            <a:avLst/>
          </a:prstGeom>
          <a:noFill/>
        </p:spPr>
        <p:txBody>
          <a:bodyPr wrap="square" lIns="0" tIns="0" rIns="0" bIns="0" rtlCol="0" anchor="t"/>
          <a:lstStyle/>
          <a:p>
            <a:pPr marL="0" indent="0" algn="l">
              <a:lnSpc>
                <a:spcPts val="27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Collision detection relies on mathematical spatial analysis between tracked objects.</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414218" y="4158797"/>
            <a:ext cx="7339132" cy="692229"/>
          </a:xfrm>
          <a:prstGeom prst="rect">
            <a:avLst/>
          </a:prstGeom>
          <a:noFill/>
        </p:spPr>
        <p:txBody>
          <a:bodyPr wrap="square" lIns="0" tIns="0" rIns="0" bIns="0" rtlCol="0" anchor="t"/>
          <a:lstStyle/>
          <a:p>
            <a:pPr marL="0" indent="0" algn="l">
              <a:lnSpc>
                <a:spcPts val="27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Overlap Calculation:</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Measures the ratio of intersection between vehicle boxes.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332461" y="5383889"/>
            <a:ext cx="7731244" cy="692229"/>
          </a:xfrm>
          <a:prstGeom prst="rect">
            <a:avLst/>
          </a:prstGeom>
          <a:noFill/>
        </p:spPr>
        <p:txBody>
          <a:bodyPr wrap="square" lIns="0" tIns="0" rIns="0" bIns="0" rtlCol="0" anchor="t"/>
          <a:lstStyle/>
          <a:p>
            <a:pPr marL="0" indent="0" algn="l">
              <a:lnSpc>
                <a:spcPts val="27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Temporal Validation:</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High IoU values sustained across</a:t>
            </a:r>
          </a:p>
          <a:p>
            <a:pPr marL="0" indent="0" algn="l">
              <a:lnSpc>
                <a:spcPts val="2700"/>
              </a:lnSpc>
              <a:buSzPct val="100000"/>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multiple frames indicate a likely collision.</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414218" y="6449616"/>
            <a:ext cx="7567731" cy="692229"/>
          </a:xfrm>
          <a:prstGeom prst="rect">
            <a:avLst/>
          </a:prstGeom>
          <a:noFill/>
        </p:spPr>
        <p:txBody>
          <a:bodyPr wrap="square" lIns="0" tIns="0" rIns="0" bIns="0" rtlCol="0" anchor="t"/>
          <a:lstStyle/>
          <a:p>
            <a:pPr marL="0" indent="0" algn="l">
              <a:lnSpc>
                <a:spcPts val="27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Noise Reduction:</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Prevents false positives caused by vehicles passing closely in different lanes.</a:t>
            </a:r>
            <a:endParaRPr lang="en-US" sz="24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3"/>
          <a:stretch>
            <a:fillRect/>
          </a:stretch>
        </p:blipFill>
        <p:spPr>
          <a:xfrm>
            <a:off x="8335963" y="1911310"/>
            <a:ext cx="6294239" cy="62942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0074" y="955952"/>
            <a:ext cx="7192208"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Real-Time Alert Generation</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589598" y="2368153"/>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When an incident is confirmed, the system immediately generates a visual and data-driven response.</a:t>
            </a:r>
            <a:endParaRPr lang="en-US" sz="24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589598" y="3310294"/>
            <a:ext cx="4318278" cy="957501"/>
          </a:xfrm>
          <a:prstGeom prst="rect">
            <a:avLst/>
          </a:prstGeom>
        </p:spPr>
      </p:pic>
      <p:sp>
        <p:nvSpPr>
          <p:cNvPr id="5" name="Text 2"/>
          <p:cNvSpPr/>
          <p:nvPr/>
        </p:nvSpPr>
        <p:spPr>
          <a:xfrm>
            <a:off x="1077039" y="488025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Status Update</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1077039" y="5375791"/>
            <a:ext cx="3954899" cy="957500"/>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Toggles from </a:t>
            </a:r>
            <a:r>
              <a:rPr lang="en-US" sz="2400" dirty="0">
                <a:solidFill>
                  <a:srgbClr val="F98AC7"/>
                </a:solidFill>
                <a:latin typeface="Times New Roman" panose="02020603050405020304" pitchFamily="18" charset="0"/>
                <a:ea typeface="Source Sans 3" panose="020B0303030403020204" pitchFamily="34" charset="-122"/>
                <a:cs typeface="Times New Roman" panose="02020603050405020304" pitchFamily="18" charset="0"/>
              </a:rPr>
              <a:t>"No Accident"</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to </a:t>
            </a: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"Accident Happened"</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instantly.</a:t>
            </a:r>
            <a:endParaRPr lang="en-US" sz="24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5031938" y="3336964"/>
            <a:ext cx="4318278" cy="957501"/>
          </a:xfrm>
          <a:prstGeom prst="rect">
            <a:avLst/>
          </a:prstGeom>
        </p:spPr>
      </p:pic>
      <p:sp>
        <p:nvSpPr>
          <p:cNvPr id="8" name="Text 4"/>
          <p:cNvSpPr/>
          <p:nvPr/>
        </p:nvSpPr>
        <p:spPr>
          <a:xfrm>
            <a:off x="5395317" y="488025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Confidence Data</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5395317" y="5375790"/>
            <a:ext cx="4078962" cy="1158359"/>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Provides a percentage-based score indicating detection certainty.</a:t>
            </a:r>
            <a:endParaRPr lang="en-US" sz="24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9474279" y="3349347"/>
            <a:ext cx="4318278" cy="957501"/>
          </a:xfrm>
          <a:prstGeom prst="rect">
            <a:avLst/>
          </a:prstGeom>
        </p:spPr>
      </p:pic>
      <p:sp>
        <p:nvSpPr>
          <p:cNvPr id="11" name="Text 6"/>
          <p:cNvSpPr/>
          <p:nvPr/>
        </p:nvSpPr>
        <p:spPr>
          <a:xfrm>
            <a:off x="9713595" y="488025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Visual Evidence</a:t>
            </a:r>
            <a:endParaRPr lang="en-US" sz="2800" dirty="0">
              <a:latin typeface="Times New Roman" panose="02020603050405020304" pitchFamily="18" charset="0"/>
              <a:cs typeface="Times New Roman" panose="02020603050405020304" pitchFamily="18" charset="0"/>
            </a:endParaRPr>
          </a:p>
        </p:txBody>
      </p:sp>
      <p:sp>
        <p:nvSpPr>
          <p:cNvPr id="12" name="Text 7"/>
          <p:cNvSpPr/>
          <p:nvPr/>
        </p:nvSpPr>
        <p:spPr>
          <a:xfrm>
            <a:off x="9713594" y="5375790"/>
            <a:ext cx="4688205" cy="957501"/>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Exports annotated frames with highlighted collision zones for review.</a:t>
            </a:r>
            <a:endParaRPr lang="en-US" sz="24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6"/>
          <a:stretch>
            <a:fillRect/>
          </a:stretch>
        </p:blipFill>
        <p:spPr>
          <a:xfrm>
            <a:off x="12529820" y="7381875"/>
            <a:ext cx="2076450" cy="8477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8171" y="949166"/>
            <a:ext cx="6991707"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System Results &amp; Interface</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598647" y="2131933"/>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user interface provides a clear, actionable view of the traffic state, allowing for rapid human verification.</a:t>
            </a:r>
            <a:endParaRPr lang="en-US" sz="24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4717376" y="2842142"/>
            <a:ext cx="2872502" cy="2872502"/>
          </a:xfrm>
          <a:prstGeom prst="rect">
            <a:avLst/>
          </a:prstGeom>
        </p:spPr>
      </p:pic>
      <p:pic>
        <p:nvPicPr>
          <p:cNvPr id="5" name="Image 1" descr="preencoded.png"/>
          <p:cNvPicPr>
            <a:picLocks noChangeAspect="1"/>
          </p:cNvPicPr>
          <p:nvPr/>
        </p:nvPicPr>
        <p:blipFill>
          <a:blip r:embed="rId4"/>
          <a:stretch>
            <a:fillRect/>
          </a:stretch>
        </p:blipFill>
        <p:spPr>
          <a:xfrm>
            <a:off x="7589878" y="2842459"/>
            <a:ext cx="2872502" cy="2872502"/>
          </a:xfrm>
          <a:prstGeom prst="rect">
            <a:avLst/>
          </a:prstGeom>
        </p:spPr>
      </p:pic>
      <p:sp>
        <p:nvSpPr>
          <p:cNvPr id="6" name="Text 2"/>
          <p:cNvSpPr/>
          <p:nvPr/>
        </p:nvSpPr>
        <p:spPr>
          <a:xfrm>
            <a:off x="837724" y="5963841"/>
            <a:ext cx="12954952" cy="383024"/>
          </a:xfrm>
          <a:prstGeom prst="rect">
            <a:avLst/>
          </a:prstGeom>
          <a:noFill/>
        </p:spPr>
        <p:txBody>
          <a:bodyPr wrap="none" lIns="0" tIns="0" rIns="0" bIns="0" rtlCol="0" anchor="t"/>
          <a:lstStyle/>
          <a:p>
            <a:pPr marL="0" indent="0" algn="l">
              <a:lnSpc>
                <a:spcPts val="30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Upload UI:</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Easy-to-use interface for analyzing pre-recorded footage</a:t>
            </a:r>
            <a:r>
              <a:rPr lang="en-US" sz="24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t>
            </a:r>
            <a:endParaRPr lang="en-US" sz="2400" dirty="0"/>
          </a:p>
        </p:txBody>
      </p:sp>
      <p:sp>
        <p:nvSpPr>
          <p:cNvPr id="7" name="Text 3"/>
          <p:cNvSpPr/>
          <p:nvPr/>
        </p:nvSpPr>
        <p:spPr>
          <a:xfrm>
            <a:off x="837724" y="6430566"/>
            <a:ext cx="12954952" cy="383024"/>
          </a:xfrm>
          <a:prstGeom prst="rect">
            <a:avLst/>
          </a:prstGeom>
          <a:noFill/>
        </p:spPr>
        <p:txBody>
          <a:bodyPr wrap="none" lIns="0" tIns="0" rIns="0" bIns="0" rtlCol="0" anchor="t"/>
          <a:lstStyle/>
          <a:p>
            <a:pPr marL="0" indent="0" algn="l">
              <a:lnSpc>
                <a:spcPts val="30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Real-time Overlays:</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Bounding boxes are drawn dynamically as vehicles move.</a:t>
            </a:r>
            <a:endParaRPr lang="en-US" sz="2400" dirty="0">
              <a:latin typeface="Times New Roman" panose="02020603050405020304" pitchFamily="18" charset="0"/>
              <a:cs typeface="Times New Roman" panose="02020603050405020304" pitchFamily="18" charset="0"/>
            </a:endParaRPr>
          </a:p>
        </p:txBody>
      </p:sp>
      <p:sp>
        <p:nvSpPr>
          <p:cNvPr id="8" name="Text 4"/>
          <p:cNvSpPr/>
          <p:nvPr/>
        </p:nvSpPr>
        <p:spPr>
          <a:xfrm>
            <a:off x="837724" y="6897291"/>
            <a:ext cx="12954952" cy="383024"/>
          </a:xfrm>
          <a:prstGeom prst="rect">
            <a:avLst/>
          </a:prstGeom>
          <a:noFill/>
        </p:spPr>
        <p:txBody>
          <a:bodyPr wrap="none" lIns="0" tIns="0" rIns="0" bIns="0" rtlCol="0" anchor="t"/>
          <a:lstStyle/>
          <a:p>
            <a:pPr marL="0" indent="0" algn="l">
              <a:lnSpc>
                <a:spcPts val="3000"/>
              </a:lnSpc>
              <a:buSzPct val="100000"/>
              <a:buNone/>
            </a:pP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Clear Indicators:</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Large, high-contrast text displays the current safety status</a:t>
            </a:r>
            <a:r>
              <a:rPr lang="en-US" sz="24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t>
            </a:r>
            <a:endParaRPr lang="en-US" sz="2400" dirty="0"/>
          </a:p>
        </p:txBody>
      </p:sp>
      <p:pic>
        <p:nvPicPr>
          <p:cNvPr id="11" name="Picture 10"/>
          <p:cNvPicPr>
            <a:picLocks noChangeAspect="1"/>
          </p:cNvPicPr>
          <p:nvPr/>
        </p:nvPicPr>
        <p:blipFill>
          <a:blip r:embed="rId5"/>
          <a:stretch>
            <a:fillRect/>
          </a:stretch>
        </p:blipFill>
        <p:spPr>
          <a:xfrm>
            <a:off x="12553950" y="7381875"/>
            <a:ext cx="2076450" cy="847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446853"/>
            <a:ext cx="7754898"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Rigorous Test Case Validation</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37724" y="3629620"/>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We tested the system across diverse scenarios to ensure reliability in real-world conditions.</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837724" y="4521160"/>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Accident Scenarios</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37724" y="5016698"/>
            <a:ext cx="4267676" cy="123170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Tested with high-impact collisions to verify trigger sensitivity.</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5255776" y="4521160"/>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Normal Traffic</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5255776" y="5016698"/>
            <a:ext cx="4118848" cy="123170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Ensured no false alarms during standard high-volume commutes.</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9673828" y="4521160"/>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Slow Motion</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9673828" y="5016698"/>
            <a:ext cx="4404122" cy="123170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Verified that heavy congestion does not trigger collision alerts</a:t>
            </a:r>
            <a:r>
              <a:rPr lang="en-US" sz="24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t>
            </a:r>
            <a:endParaRPr lang="en-US" sz="2400" dirty="0"/>
          </a:p>
        </p:txBody>
      </p:sp>
      <p:pic>
        <p:nvPicPr>
          <p:cNvPr id="11" name="Picture 10"/>
          <p:cNvPicPr>
            <a:picLocks noChangeAspect="1"/>
          </p:cNvPicPr>
          <p:nvPr/>
        </p:nvPicPr>
        <p:blipFill>
          <a:blip r:embed="rId3"/>
          <a:stretch>
            <a:fillRect/>
          </a:stretch>
        </p:blipFill>
        <p:spPr>
          <a:xfrm>
            <a:off x="12489815" y="7381875"/>
            <a:ext cx="2076450" cy="847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422916"/>
            <a:ext cx="9774912" cy="704017"/>
          </a:xfrm>
          <a:prstGeom prst="rect">
            <a:avLst/>
          </a:prstGeom>
          <a:noFill/>
        </p:spPr>
        <p:txBody>
          <a:bodyPr wrap="none" lIns="0" tIns="0" rIns="0" bIns="0" rtlCol="0" anchor="t"/>
          <a:lstStyle/>
          <a:p>
            <a:pPr marL="0" indent="0" algn="l">
              <a:lnSpc>
                <a:spcPts val="5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Performance &amp; Optimization Analysis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37724" y="2605683"/>
            <a:ext cx="12954952" cy="383024"/>
          </a:xfrm>
          <a:prstGeom prst="rect">
            <a:avLst/>
          </a:prstGeom>
          <a:noFill/>
        </p:spPr>
        <p:txBody>
          <a:bodyPr wrap="non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final system is optimized for high-performance monitoring without requiring expensive GPU clusters.</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837724" y="3377565"/>
            <a:ext cx="4118848" cy="789861"/>
          </a:xfrm>
          <a:prstGeom prst="rect">
            <a:avLst/>
          </a:prstGeom>
          <a:noFill/>
        </p:spPr>
        <p:txBody>
          <a:bodyPr wrap="none" lIns="0" tIns="0" rIns="0" bIns="0" rtlCol="0" anchor="t"/>
          <a:lstStyle/>
          <a:p>
            <a:pPr marL="0" indent="0" algn="ctr">
              <a:lnSpc>
                <a:spcPts val="6200"/>
              </a:lnSpc>
              <a:buNone/>
            </a:pPr>
            <a:r>
              <a:rPr lang="en-US" sz="6200" dirty="0">
                <a:solidFill>
                  <a:srgbClr val="D6E5EF"/>
                </a:solidFill>
                <a:latin typeface="Times New Roman" panose="02020603050405020304" pitchFamily="18" charset="0"/>
                <a:ea typeface="Lora" pitchFamily="34" charset="-122"/>
                <a:cs typeface="Times New Roman" panose="02020603050405020304" pitchFamily="18" charset="0"/>
              </a:rPr>
              <a:t>Fast</a:t>
            </a:r>
            <a:endParaRPr lang="en-US" sz="6200" dirty="0">
              <a:latin typeface="Times New Roman" panose="02020603050405020304" pitchFamily="18" charset="0"/>
              <a:cs typeface="Times New Roman" panose="02020603050405020304" pitchFamily="18" charset="0"/>
            </a:endParaRPr>
          </a:p>
        </p:txBody>
      </p:sp>
      <p:sp>
        <p:nvSpPr>
          <p:cNvPr id="5" name="Text 3"/>
          <p:cNvSpPr/>
          <p:nvPr/>
        </p:nvSpPr>
        <p:spPr>
          <a:xfrm>
            <a:off x="1488996" y="4466511"/>
            <a:ext cx="2816185" cy="351949"/>
          </a:xfrm>
          <a:prstGeom prst="rect">
            <a:avLst/>
          </a:prstGeom>
          <a:noFill/>
        </p:spPr>
        <p:txBody>
          <a:bodyPr wrap="none" lIns="0" tIns="0" rIns="0" bIns="0" rtlCol="0" anchor="t"/>
          <a:lstStyle/>
          <a:p>
            <a:pPr marL="0" indent="0" algn="ctr">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YOLOv3-tiny</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837724" y="4962049"/>
            <a:ext cx="4267676" cy="766048"/>
          </a:xfrm>
          <a:prstGeom prst="rect">
            <a:avLst/>
          </a:prstGeom>
          <a:noFill/>
        </p:spPr>
        <p:txBody>
          <a:bodyPr wrap="square" lIns="0" tIns="0" rIns="0" bIns="0" rtlCol="0" anchor="t"/>
          <a:lstStyle/>
          <a:p>
            <a:pPr marL="0" indent="0" algn="ctr">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Enables rapid object detection with minimal latency.</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5255776" y="3377565"/>
            <a:ext cx="4118848" cy="789861"/>
          </a:xfrm>
          <a:prstGeom prst="rect">
            <a:avLst/>
          </a:prstGeom>
          <a:noFill/>
        </p:spPr>
        <p:txBody>
          <a:bodyPr wrap="none" lIns="0" tIns="0" rIns="0" bIns="0" rtlCol="0" anchor="t"/>
          <a:lstStyle/>
          <a:p>
            <a:pPr marL="0" indent="0" algn="ctr">
              <a:lnSpc>
                <a:spcPts val="6200"/>
              </a:lnSpc>
              <a:buNone/>
            </a:pPr>
            <a:r>
              <a:rPr lang="en-US" sz="6200" dirty="0">
                <a:solidFill>
                  <a:srgbClr val="D6E5EF"/>
                </a:solidFill>
                <a:latin typeface="Times New Roman" panose="02020603050405020304" pitchFamily="18" charset="0"/>
                <a:ea typeface="Lora" pitchFamily="34" charset="-122"/>
                <a:cs typeface="Times New Roman" panose="02020603050405020304" pitchFamily="18" charset="0"/>
              </a:rPr>
              <a:t>30+</a:t>
            </a:r>
            <a:endParaRPr lang="en-US" sz="6200" dirty="0">
              <a:latin typeface="Times New Roman" panose="02020603050405020304" pitchFamily="18" charset="0"/>
              <a:cs typeface="Times New Roman" panose="02020603050405020304" pitchFamily="18" charset="0"/>
            </a:endParaRPr>
          </a:p>
        </p:txBody>
      </p:sp>
      <p:sp>
        <p:nvSpPr>
          <p:cNvPr id="8" name="Text 6"/>
          <p:cNvSpPr/>
          <p:nvPr/>
        </p:nvSpPr>
        <p:spPr>
          <a:xfrm>
            <a:off x="5907048" y="4466511"/>
            <a:ext cx="2816185" cy="351949"/>
          </a:xfrm>
          <a:prstGeom prst="rect">
            <a:avLst/>
          </a:prstGeom>
          <a:noFill/>
        </p:spPr>
        <p:txBody>
          <a:bodyPr wrap="none" lIns="0" tIns="0" rIns="0" bIns="0" rtlCol="0" anchor="t"/>
          <a:lstStyle/>
          <a:p>
            <a:pPr marL="0" indent="0" algn="ctr">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FPS Control</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5255776" y="4962049"/>
            <a:ext cx="4418052" cy="766048"/>
          </a:xfrm>
          <a:prstGeom prst="rect">
            <a:avLst/>
          </a:prstGeom>
          <a:noFill/>
        </p:spPr>
        <p:txBody>
          <a:bodyPr wrap="square" lIns="0" tIns="0" rIns="0" bIns="0" rtlCol="0" anchor="t"/>
          <a:lstStyle/>
          <a:p>
            <a:pPr marL="0" indent="0" algn="ctr">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Strategic FPS reduction improves processing speed on CPU.</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9673828" y="3377565"/>
            <a:ext cx="4118848" cy="789861"/>
          </a:xfrm>
          <a:prstGeom prst="rect">
            <a:avLst/>
          </a:prstGeom>
          <a:noFill/>
        </p:spPr>
        <p:txBody>
          <a:bodyPr wrap="none" lIns="0" tIns="0" rIns="0" bIns="0" rtlCol="0" anchor="t"/>
          <a:lstStyle/>
          <a:p>
            <a:pPr marL="0" indent="0" algn="ctr">
              <a:lnSpc>
                <a:spcPts val="6200"/>
              </a:lnSpc>
              <a:buNone/>
            </a:pPr>
            <a:r>
              <a:rPr lang="en-US" sz="6200" dirty="0">
                <a:solidFill>
                  <a:srgbClr val="D6E5EF"/>
                </a:solidFill>
                <a:latin typeface="Times New Roman" panose="02020603050405020304" pitchFamily="18" charset="0"/>
                <a:ea typeface="Lora" pitchFamily="34" charset="-122"/>
                <a:cs typeface="Times New Roman" panose="02020603050405020304" pitchFamily="18" charset="0"/>
              </a:rPr>
              <a:t>Zero</a:t>
            </a:r>
            <a:endParaRPr lang="en-US" sz="6200" dirty="0">
              <a:latin typeface="Times New Roman" panose="02020603050405020304" pitchFamily="18" charset="0"/>
              <a:cs typeface="Times New Roman" panose="02020603050405020304" pitchFamily="18" charset="0"/>
            </a:endParaRPr>
          </a:p>
        </p:txBody>
      </p:sp>
      <p:sp>
        <p:nvSpPr>
          <p:cNvPr id="11" name="Text 9"/>
          <p:cNvSpPr/>
          <p:nvPr/>
        </p:nvSpPr>
        <p:spPr>
          <a:xfrm>
            <a:off x="10325100" y="4466511"/>
            <a:ext cx="2816185" cy="351949"/>
          </a:xfrm>
          <a:prstGeom prst="rect">
            <a:avLst/>
          </a:prstGeom>
          <a:noFill/>
        </p:spPr>
        <p:txBody>
          <a:bodyPr wrap="none" lIns="0" tIns="0" rIns="0" bIns="0" rtlCol="0" anchor="t"/>
          <a:lstStyle/>
          <a:p>
            <a:pPr marL="0" indent="0" algn="ctr">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Duplicates</a:t>
            </a:r>
            <a:endParaRPr lang="en-US" sz="2800" dirty="0">
              <a:latin typeface="Times New Roman" panose="02020603050405020304" pitchFamily="18" charset="0"/>
              <a:cs typeface="Times New Roman" panose="02020603050405020304" pitchFamily="18" charset="0"/>
            </a:endParaRPr>
          </a:p>
        </p:txBody>
      </p:sp>
      <p:sp>
        <p:nvSpPr>
          <p:cNvPr id="12" name="Text 10"/>
          <p:cNvSpPr/>
          <p:nvPr/>
        </p:nvSpPr>
        <p:spPr>
          <a:xfrm>
            <a:off x="9673828" y="4962049"/>
            <a:ext cx="4418052" cy="766048"/>
          </a:xfrm>
          <a:prstGeom prst="rect">
            <a:avLst/>
          </a:prstGeom>
          <a:noFill/>
        </p:spPr>
        <p:txBody>
          <a:bodyPr wrap="square" lIns="0" tIns="0" rIns="0" bIns="0" rtlCol="0" anchor="t"/>
          <a:lstStyle/>
          <a:p>
            <a:pPr marL="0" indent="0" algn="ctr">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Object tracking ensures each vehicle is counted once.</a:t>
            </a:r>
            <a:endParaRPr lang="en-US" sz="2400" dirty="0">
              <a:latin typeface="Times New Roman" panose="02020603050405020304" pitchFamily="18" charset="0"/>
              <a:cs typeface="Times New Roman" panose="02020603050405020304" pitchFamily="18" charset="0"/>
            </a:endParaRPr>
          </a:p>
        </p:txBody>
      </p:sp>
      <p:sp>
        <p:nvSpPr>
          <p:cNvPr id="13" name="Shape 11"/>
          <p:cNvSpPr/>
          <p:nvPr/>
        </p:nvSpPr>
        <p:spPr>
          <a:xfrm>
            <a:off x="837724" y="6116912"/>
            <a:ext cx="12954952" cy="37505"/>
          </a:xfrm>
          <a:prstGeom prst="rect">
            <a:avLst/>
          </a:prstGeom>
          <a:solidFill>
            <a:srgbClr val="D6E5EF">
              <a:alpha val="50000"/>
            </a:srgbClr>
          </a:solidFill>
        </p:spPr>
      </p:sp>
      <p:sp>
        <p:nvSpPr>
          <p:cNvPr id="14" name="Text 12"/>
          <p:cNvSpPr/>
          <p:nvPr/>
        </p:nvSpPr>
        <p:spPr>
          <a:xfrm>
            <a:off x="837724" y="6423541"/>
            <a:ext cx="12954952" cy="383024"/>
          </a:xfrm>
          <a:prstGeom prst="rect">
            <a:avLst/>
          </a:prstGeom>
          <a:noFill/>
        </p:spPr>
        <p:txBody>
          <a:bodyPr wrap="none" lIns="0" tIns="0" rIns="0" bIns="0" rtlCol="0" anchor="t"/>
          <a:lstStyle/>
          <a:p>
            <a:pPr marL="0" indent="0" algn="ctr">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Conclusion: A viable, lightweight solution for smarter, safer cities.</a:t>
            </a:r>
            <a:endParaRPr lang="en-US" sz="2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3"/>
          <a:stretch>
            <a:fillRect/>
          </a:stretch>
        </p:blipFill>
        <p:spPr>
          <a:xfrm>
            <a:off x="12553950" y="7452995"/>
            <a:ext cx="2076450" cy="8477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23850" y="705147"/>
            <a:ext cx="6473190" cy="492681"/>
          </a:xfrm>
          <a:prstGeom prst="rect">
            <a:avLst/>
          </a:prstGeom>
          <a:noFill/>
        </p:spPr>
        <p:txBody>
          <a:bodyPr wrap="none" lIns="0" tIns="0" rIns="0" bIns="0" rtlCol="0" anchor="t"/>
          <a:lstStyle/>
          <a:p>
            <a:pPr marL="0" indent="0" algn="l">
              <a:lnSpc>
                <a:spcPts val="38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Current System Limitations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323850" y="1337875"/>
            <a:ext cx="13811250" cy="715120"/>
          </a:xfrm>
          <a:prstGeom prst="rect">
            <a:avLst/>
          </a:prstGeom>
          <a:noFill/>
        </p:spPr>
        <p:txBody>
          <a:bodyPr wrap="non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While the prototype demonstrates strong proof-of-concept, several environmental and technical factors impact</a:t>
            </a:r>
          </a:p>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its current operational efficiency.</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837724" y="2626816"/>
            <a:ext cx="6393656" cy="1263729"/>
          </a:xfrm>
          <a:prstGeom prst="roundRect">
            <a:avLst>
              <a:gd name="adj" fmla="val 8683"/>
            </a:avLst>
          </a:prstGeom>
          <a:solidFill>
            <a:srgbClr val="252833"/>
          </a:solidFill>
          <a:ln w="22860">
            <a:solidFill>
              <a:srgbClr val="5D606B"/>
            </a:solidFill>
            <a:prstDash val="solid"/>
          </a:ln>
        </p:spPr>
      </p:sp>
      <p:pic>
        <p:nvPicPr>
          <p:cNvPr id="5" name="Image 0" descr="preencoded.png"/>
          <p:cNvPicPr>
            <a:picLocks noChangeAspect="1"/>
          </p:cNvPicPr>
          <p:nvPr/>
        </p:nvPicPr>
        <p:blipFill>
          <a:blip r:embed="rId3"/>
          <a:stretch>
            <a:fillRect/>
          </a:stretch>
        </p:blipFill>
        <p:spPr>
          <a:xfrm>
            <a:off x="814864" y="2634592"/>
            <a:ext cx="91440" cy="1263729"/>
          </a:xfrm>
          <a:prstGeom prst="rect">
            <a:avLst/>
          </a:prstGeom>
        </p:spPr>
      </p:pic>
      <p:sp>
        <p:nvSpPr>
          <p:cNvPr id="6" name="Text 3"/>
          <p:cNvSpPr/>
          <p:nvPr/>
        </p:nvSpPr>
        <p:spPr>
          <a:xfrm>
            <a:off x="925406" y="2227245"/>
            <a:ext cx="3006804" cy="419070"/>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Input Constraints</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096684" y="2711768"/>
            <a:ext cx="6088975" cy="987980"/>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current architecture is optimized for </a:t>
            </a:r>
            <a:r>
              <a:rPr lang="en-US" sz="2400" dirty="0">
                <a:solidFill>
                  <a:srgbClr val="F98AC7"/>
                </a:solidFill>
                <a:latin typeface="Times New Roman" panose="02020603050405020304" pitchFamily="18" charset="0"/>
                <a:ea typeface="Source Sans 3" panose="020B0303030403020204" pitchFamily="34" charset="-122"/>
                <a:cs typeface="Times New Roman" panose="02020603050405020304" pitchFamily="18" charset="0"/>
              </a:rPr>
              <a:t>offline video processing</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rather than live stream ingestion, limiting immediate real-time response.</a:t>
            </a:r>
            <a:endParaRPr lang="en-US" sz="2400" dirty="0">
              <a:latin typeface="Times New Roman" panose="02020603050405020304" pitchFamily="18" charset="0"/>
              <a:cs typeface="Times New Roman" panose="02020603050405020304" pitchFamily="18" charset="0"/>
            </a:endParaRPr>
          </a:p>
        </p:txBody>
      </p:sp>
      <p:sp>
        <p:nvSpPr>
          <p:cNvPr id="8" name="Shape 5"/>
          <p:cNvSpPr/>
          <p:nvPr/>
        </p:nvSpPr>
        <p:spPr>
          <a:xfrm>
            <a:off x="7398901" y="2635362"/>
            <a:ext cx="6393775" cy="1263729"/>
          </a:xfrm>
          <a:prstGeom prst="roundRect">
            <a:avLst>
              <a:gd name="adj" fmla="val 8683"/>
            </a:avLst>
          </a:prstGeom>
          <a:solidFill>
            <a:srgbClr val="252833"/>
          </a:solidFill>
          <a:ln w="22860">
            <a:solidFill>
              <a:srgbClr val="5D606B"/>
            </a:solidFill>
            <a:prstDash val="solid"/>
          </a:ln>
        </p:spPr>
      </p:sp>
      <p:pic>
        <p:nvPicPr>
          <p:cNvPr id="9" name="Image 1" descr="preencoded.png"/>
          <p:cNvPicPr>
            <a:picLocks noChangeAspect="1"/>
          </p:cNvPicPr>
          <p:nvPr/>
        </p:nvPicPr>
        <p:blipFill>
          <a:blip r:embed="rId3"/>
          <a:stretch>
            <a:fillRect/>
          </a:stretch>
        </p:blipFill>
        <p:spPr>
          <a:xfrm>
            <a:off x="7376039" y="2642354"/>
            <a:ext cx="72568" cy="1263729"/>
          </a:xfrm>
          <a:prstGeom prst="rect">
            <a:avLst/>
          </a:prstGeom>
        </p:spPr>
      </p:pic>
      <p:sp>
        <p:nvSpPr>
          <p:cNvPr id="10" name="Text 6"/>
          <p:cNvSpPr/>
          <p:nvPr/>
        </p:nvSpPr>
        <p:spPr>
          <a:xfrm>
            <a:off x="7657862" y="2245785"/>
            <a:ext cx="1971318" cy="341055"/>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Visual Fidelity</a:t>
            </a:r>
            <a:endParaRPr lang="en-US" sz="2800" dirty="0">
              <a:latin typeface="Times New Roman" panose="02020603050405020304" pitchFamily="18" charset="0"/>
              <a:cs typeface="Times New Roman" panose="02020603050405020304" pitchFamily="18" charset="0"/>
            </a:endParaRPr>
          </a:p>
        </p:txBody>
      </p:sp>
      <p:sp>
        <p:nvSpPr>
          <p:cNvPr id="11" name="Text 7"/>
          <p:cNvSpPr/>
          <p:nvPr/>
        </p:nvSpPr>
        <p:spPr>
          <a:xfrm>
            <a:off x="7486353" y="2762732"/>
            <a:ext cx="6329183" cy="1053518"/>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Detection accuracy is heavily dependent on</a:t>
            </a:r>
          </a:p>
          <a:p>
            <a:pPr>
              <a:lnSpc>
                <a:spcPts val="2100"/>
              </a:lnSpc>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clarity; poor lighting, rain, or low-</a:t>
            </a:r>
            <a:r>
              <a:rPr lang="en-US" sz="2400" dirty="0" err="1">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resovideolution</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sensors can increase false negatives.</a:t>
            </a:r>
            <a:endParaRPr lang="en-US" sz="2400" dirty="0">
              <a:latin typeface="Times New Roman" panose="02020603050405020304" pitchFamily="18" charset="0"/>
              <a:cs typeface="Times New Roman" panose="02020603050405020304" pitchFamily="18" charset="0"/>
            </a:endParaRPr>
          </a:p>
        </p:txBody>
      </p:sp>
      <p:sp>
        <p:nvSpPr>
          <p:cNvPr id="12" name="Shape 8"/>
          <p:cNvSpPr/>
          <p:nvPr/>
        </p:nvSpPr>
        <p:spPr>
          <a:xfrm>
            <a:off x="773551" y="4706543"/>
            <a:ext cx="6393656" cy="1263729"/>
          </a:xfrm>
          <a:prstGeom prst="roundRect">
            <a:avLst>
              <a:gd name="adj" fmla="val 8683"/>
            </a:avLst>
          </a:prstGeom>
          <a:solidFill>
            <a:srgbClr val="252833"/>
          </a:solidFill>
          <a:ln w="22860">
            <a:solidFill>
              <a:srgbClr val="5D606B"/>
            </a:solidFill>
            <a:prstDash val="solid"/>
          </a:ln>
        </p:spPr>
      </p:sp>
      <p:pic>
        <p:nvPicPr>
          <p:cNvPr id="13" name="Image 2" descr="preencoded.png"/>
          <p:cNvPicPr>
            <a:picLocks noChangeAspect="1"/>
          </p:cNvPicPr>
          <p:nvPr/>
        </p:nvPicPr>
        <p:blipFill>
          <a:blip r:embed="rId3"/>
          <a:stretch>
            <a:fillRect/>
          </a:stretch>
        </p:blipFill>
        <p:spPr>
          <a:xfrm>
            <a:off x="764858" y="4706542"/>
            <a:ext cx="91440" cy="1263729"/>
          </a:xfrm>
          <a:prstGeom prst="rect">
            <a:avLst/>
          </a:prstGeom>
        </p:spPr>
      </p:pic>
      <p:sp>
        <p:nvSpPr>
          <p:cNvPr id="14" name="Text 9"/>
          <p:cNvSpPr/>
          <p:nvPr/>
        </p:nvSpPr>
        <p:spPr>
          <a:xfrm>
            <a:off x="856298" y="4269287"/>
            <a:ext cx="1971318" cy="246459"/>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Traffic Density</a:t>
            </a:r>
            <a:endParaRPr lang="en-US" sz="2800" dirty="0">
              <a:latin typeface="Times New Roman" panose="02020603050405020304" pitchFamily="18" charset="0"/>
              <a:cs typeface="Times New Roman" panose="02020603050405020304" pitchFamily="18" charset="0"/>
            </a:endParaRPr>
          </a:p>
        </p:txBody>
      </p:sp>
      <p:sp>
        <p:nvSpPr>
          <p:cNvPr id="15" name="Text 10"/>
          <p:cNvSpPr/>
          <p:nvPr/>
        </p:nvSpPr>
        <p:spPr>
          <a:xfrm>
            <a:off x="1096685" y="4815097"/>
            <a:ext cx="5944314" cy="1263729"/>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The system may struggle in highly congested urban areas where vehicle occlusion makes individual tracking difficult for the YOLOv3-tiny model.</a:t>
            </a:r>
            <a:endParaRPr lang="en-US" sz="2400" dirty="0">
              <a:latin typeface="Times New Roman" panose="02020603050405020304" pitchFamily="18" charset="0"/>
              <a:cs typeface="Times New Roman" panose="02020603050405020304" pitchFamily="18" charset="0"/>
            </a:endParaRPr>
          </a:p>
        </p:txBody>
      </p:sp>
      <p:sp>
        <p:nvSpPr>
          <p:cNvPr id="16" name="Shape 11"/>
          <p:cNvSpPr/>
          <p:nvPr/>
        </p:nvSpPr>
        <p:spPr>
          <a:xfrm>
            <a:off x="7398901" y="4673678"/>
            <a:ext cx="6393775" cy="1263729"/>
          </a:xfrm>
          <a:prstGeom prst="roundRect">
            <a:avLst>
              <a:gd name="adj" fmla="val 8683"/>
            </a:avLst>
          </a:prstGeom>
          <a:solidFill>
            <a:srgbClr val="252833"/>
          </a:solidFill>
          <a:ln w="22860">
            <a:solidFill>
              <a:srgbClr val="5D606B"/>
            </a:solidFill>
            <a:prstDash val="solid"/>
          </a:ln>
        </p:spPr>
        <p:txBody>
          <a:bodyPr/>
          <a:lstStyle/>
          <a:p>
            <a:endParaRPr lang="en-US" dirty="0"/>
          </a:p>
        </p:txBody>
      </p:sp>
      <p:pic>
        <p:nvPicPr>
          <p:cNvPr id="17" name="Image 3" descr="preencoded.png"/>
          <p:cNvPicPr>
            <a:picLocks noChangeAspect="1"/>
          </p:cNvPicPr>
          <p:nvPr/>
        </p:nvPicPr>
        <p:blipFill>
          <a:blip r:embed="rId3"/>
          <a:stretch>
            <a:fillRect/>
          </a:stretch>
        </p:blipFill>
        <p:spPr>
          <a:xfrm>
            <a:off x="7394913" y="4673678"/>
            <a:ext cx="91440" cy="1263729"/>
          </a:xfrm>
          <a:prstGeom prst="rect">
            <a:avLst/>
          </a:prstGeom>
        </p:spPr>
      </p:pic>
      <p:sp>
        <p:nvSpPr>
          <p:cNvPr id="18" name="Text 12"/>
          <p:cNvSpPr/>
          <p:nvPr/>
        </p:nvSpPr>
        <p:spPr>
          <a:xfrm>
            <a:off x="7583537" y="4201537"/>
            <a:ext cx="1971318" cy="246459"/>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Heuristic Logic</a:t>
            </a:r>
            <a:endParaRPr lang="en-US" sz="2800" dirty="0">
              <a:latin typeface="Times New Roman" panose="02020603050405020304" pitchFamily="18" charset="0"/>
              <a:cs typeface="Times New Roman" panose="02020603050405020304" pitchFamily="18" charset="0"/>
            </a:endParaRPr>
          </a:p>
        </p:txBody>
      </p:sp>
      <p:sp>
        <p:nvSpPr>
          <p:cNvPr id="19" name="Text 13"/>
          <p:cNvSpPr/>
          <p:nvPr/>
        </p:nvSpPr>
        <p:spPr>
          <a:xfrm>
            <a:off x="7583536" y="4706542"/>
            <a:ext cx="6117701" cy="1170947"/>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Accident triggers currently rely on fixed</a:t>
            </a:r>
          </a:p>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mathematical heuristics (speed/overlap) rather than deep-learning behavioral recognition.</a:t>
            </a:r>
            <a:endParaRPr lang="en-US" sz="2400" dirty="0">
              <a:latin typeface="Times New Roman" panose="02020603050405020304" pitchFamily="18" charset="0"/>
              <a:cs typeface="Times New Roman" panose="02020603050405020304" pitchFamily="18" charset="0"/>
            </a:endParaRPr>
          </a:p>
        </p:txBody>
      </p:sp>
      <p:pic>
        <p:nvPicPr>
          <p:cNvPr id="20" name="Image 4" descr="preencoded.png"/>
          <p:cNvPicPr>
            <a:picLocks noChangeAspect="1"/>
          </p:cNvPicPr>
          <p:nvPr/>
        </p:nvPicPr>
        <p:blipFill>
          <a:blip r:embed="rId4"/>
          <a:stretch>
            <a:fillRect/>
          </a:stretch>
        </p:blipFill>
        <p:spPr>
          <a:xfrm>
            <a:off x="5218747" y="6218872"/>
            <a:ext cx="2010728" cy="2010728"/>
          </a:xfrm>
          <a:prstGeom prst="rect">
            <a:avLst/>
          </a:prstGeom>
        </p:spPr>
      </p:pic>
      <p:pic>
        <p:nvPicPr>
          <p:cNvPr id="21" name="Image 5" descr="preencoded.png"/>
          <p:cNvPicPr>
            <a:picLocks noChangeAspect="1"/>
          </p:cNvPicPr>
          <p:nvPr/>
        </p:nvPicPr>
        <p:blipFill>
          <a:blip r:embed="rId5"/>
          <a:stretch>
            <a:fillRect/>
          </a:stretch>
        </p:blipFill>
        <p:spPr>
          <a:xfrm>
            <a:off x="7238762" y="6218872"/>
            <a:ext cx="2010728" cy="2010728"/>
          </a:xfrm>
          <a:prstGeom prst="rect">
            <a:avLst/>
          </a:prstGeom>
        </p:spPr>
      </p:pic>
      <p:pic>
        <p:nvPicPr>
          <p:cNvPr id="22" name="Picture 21"/>
          <p:cNvPicPr>
            <a:picLocks noChangeAspect="1"/>
          </p:cNvPicPr>
          <p:nvPr/>
        </p:nvPicPr>
        <p:blipFill>
          <a:blip r:embed="rId6"/>
          <a:stretch>
            <a:fillRect/>
          </a:stretch>
        </p:blipFill>
        <p:spPr>
          <a:xfrm>
            <a:off x="12553950" y="7381875"/>
            <a:ext cx="2076450" cy="8477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28600" y="298851"/>
            <a:ext cx="4729877" cy="441721"/>
          </a:xfrm>
          <a:prstGeom prst="rect">
            <a:avLst/>
          </a:prstGeom>
          <a:noFill/>
        </p:spPr>
        <p:txBody>
          <a:bodyPr wrap="none" lIns="0" tIns="0" rIns="0" bIns="0" rtlCol="0" anchor="t"/>
          <a:lstStyle/>
          <a:p>
            <a:pPr marL="0" indent="0" algn="l">
              <a:lnSpc>
                <a:spcPts val="27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Future Enhancements &amp; Scalability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101473" y="810536"/>
            <a:ext cx="14528927" cy="481609"/>
          </a:xfrm>
          <a:prstGeom prst="rect">
            <a:avLst/>
          </a:prstGeom>
          <a:noFill/>
        </p:spPr>
        <p:txBody>
          <a:bodyPr wrap="none" lIns="0" tIns="0" rIns="0" bIns="0" rtlCol="0" anchor="t"/>
          <a:lstStyle/>
          <a:p>
            <a:pPr marL="0" indent="0" algn="l">
              <a:lnSpc>
                <a:spcPts val="1500"/>
              </a:lnSpc>
              <a:buNone/>
            </a:pPr>
            <a:r>
              <a:rPr lang="en-US" sz="24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The roadmap for project focuses on transitioning from controlled environment to a robust, real-world deployment.</a:t>
            </a:r>
            <a:endParaRPr lang="en-US" sz="2400" dirty="0"/>
          </a:p>
        </p:txBody>
      </p:sp>
      <p:pic>
        <p:nvPicPr>
          <p:cNvPr id="4" name="Image 0" descr="preencoded.png"/>
          <p:cNvPicPr>
            <a:picLocks noChangeAspect="1"/>
          </p:cNvPicPr>
          <p:nvPr/>
        </p:nvPicPr>
        <p:blipFill>
          <a:blip r:embed="rId3"/>
          <a:stretch>
            <a:fillRect/>
          </a:stretch>
        </p:blipFill>
        <p:spPr>
          <a:xfrm>
            <a:off x="165036" y="1241925"/>
            <a:ext cx="6666786" cy="481608"/>
          </a:xfrm>
          <a:prstGeom prst="rect">
            <a:avLst/>
          </a:prstGeom>
        </p:spPr>
      </p:pic>
      <p:sp>
        <p:nvSpPr>
          <p:cNvPr id="5" name="Text 2"/>
          <p:cNvSpPr/>
          <p:nvPr/>
        </p:nvSpPr>
        <p:spPr>
          <a:xfrm>
            <a:off x="521137" y="1934533"/>
            <a:ext cx="1416725" cy="177046"/>
          </a:xfrm>
          <a:prstGeom prst="rect">
            <a:avLst/>
          </a:prstGeom>
          <a:noFill/>
        </p:spPr>
        <p:txBody>
          <a:bodyPr wrap="none" lIns="0" tIns="0" rIns="0" bIns="0" rtlCol="0" anchor="t"/>
          <a:lstStyle/>
          <a:p>
            <a:pPr marL="0" indent="0" algn="l">
              <a:lnSpc>
                <a:spcPts val="1350"/>
              </a:lnSpc>
              <a:buNone/>
            </a:pPr>
            <a:r>
              <a:rPr lang="en-US" sz="2000" dirty="0">
                <a:solidFill>
                  <a:srgbClr val="D6E5EF"/>
                </a:solidFill>
                <a:latin typeface="Lora" pitchFamily="34" charset="0"/>
                <a:ea typeface="Lora" pitchFamily="34" charset="-122"/>
                <a:cs typeface="Lora" pitchFamily="34" charset="-120"/>
              </a:rPr>
              <a:t>Real-time Integration</a:t>
            </a:r>
            <a:endParaRPr lang="en-US" sz="2000" dirty="0"/>
          </a:p>
        </p:txBody>
      </p:sp>
      <p:sp>
        <p:nvSpPr>
          <p:cNvPr id="6" name="Text 3"/>
          <p:cNvSpPr/>
          <p:nvPr/>
        </p:nvSpPr>
        <p:spPr>
          <a:xfrm>
            <a:off x="228600" y="2226631"/>
            <a:ext cx="6966227" cy="609098"/>
          </a:xfrm>
          <a:prstGeom prst="rect">
            <a:avLst/>
          </a:prstGeom>
          <a:noFill/>
        </p:spPr>
        <p:txBody>
          <a:bodyPr wrap="none" lIns="0" tIns="0" rIns="0" bIns="0" rtlCol="0" anchor="t"/>
          <a:lstStyle/>
          <a:p>
            <a:pPr marL="0" indent="0" algn="l">
              <a:lnSpc>
                <a:spcPts val="1500"/>
              </a:lnSpc>
              <a:buNone/>
            </a:pPr>
            <a:r>
              <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Implementing RTSP stream support to enable direct processing of live</a:t>
            </a:r>
          </a:p>
          <a:p>
            <a:pPr marL="0" indent="0" algn="l">
              <a:lnSpc>
                <a:spcPts val="1500"/>
              </a:lnSpc>
              <a:buNone/>
            </a:pPr>
            <a:endPar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endParaRPr>
          </a:p>
          <a:p>
            <a:pPr marL="0" indent="0" algn="l">
              <a:lnSpc>
                <a:spcPts val="1500"/>
              </a:lnSpc>
              <a:buNone/>
            </a:pPr>
            <a:r>
              <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CCTV feeds  from  city infrastructure.</a:t>
            </a:r>
            <a:endParaRPr lang="en-US"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194827" y="1241925"/>
            <a:ext cx="6666786" cy="481608"/>
          </a:xfrm>
          <a:prstGeom prst="rect">
            <a:avLst/>
          </a:prstGeom>
        </p:spPr>
      </p:pic>
      <p:sp>
        <p:nvSpPr>
          <p:cNvPr id="8" name="Text 4"/>
          <p:cNvSpPr/>
          <p:nvPr/>
        </p:nvSpPr>
        <p:spPr>
          <a:xfrm>
            <a:off x="7315200" y="1919442"/>
            <a:ext cx="1416725" cy="177046"/>
          </a:xfrm>
          <a:prstGeom prst="rect">
            <a:avLst/>
          </a:prstGeom>
          <a:noFill/>
        </p:spPr>
        <p:txBody>
          <a:bodyPr wrap="none" lIns="0" tIns="0" rIns="0" bIns="0" rtlCol="0" anchor="t"/>
          <a:lstStyle/>
          <a:p>
            <a:pPr marL="0" indent="0" algn="l">
              <a:lnSpc>
                <a:spcPts val="1350"/>
              </a:lnSpc>
              <a:buNone/>
            </a:pPr>
            <a:r>
              <a:rPr lang="en-US" sz="2000" dirty="0">
                <a:solidFill>
                  <a:srgbClr val="D6E5EF"/>
                </a:solidFill>
                <a:latin typeface="Times New Roman" panose="02020603050405020304" pitchFamily="18" charset="0"/>
                <a:ea typeface="Lora" pitchFamily="34" charset="-122"/>
                <a:cs typeface="Times New Roman" panose="02020603050405020304" pitchFamily="18" charset="0"/>
              </a:rPr>
              <a:t>Deep Learning Logic</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7194828" y="2207669"/>
            <a:ext cx="7073622" cy="628060"/>
          </a:xfrm>
          <a:prstGeom prst="rect">
            <a:avLst/>
          </a:prstGeom>
          <a:noFill/>
        </p:spPr>
        <p:txBody>
          <a:bodyPr wrap="none" lIns="0" tIns="0" rIns="0" bIns="0" rtlCol="0" anchor="t"/>
          <a:lstStyle/>
          <a:p>
            <a:pPr marL="0" indent="0" algn="l">
              <a:lnSpc>
                <a:spcPts val="1500"/>
              </a:lnSpc>
              <a:buNone/>
            </a:pPr>
            <a:r>
              <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Moving from heuristics to a fully learning-based detection model trained</a:t>
            </a:r>
          </a:p>
          <a:p>
            <a:pPr marL="0" indent="0" algn="l">
              <a:lnSpc>
                <a:spcPts val="1500"/>
              </a:lnSpc>
              <a:buNone/>
            </a:pPr>
            <a:endPar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endParaRPr>
          </a:p>
          <a:p>
            <a:pPr marL="0" indent="0" algn="l">
              <a:lnSpc>
                <a:spcPts val="1500"/>
              </a:lnSpc>
              <a:buNone/>
            </a:pPr>
            <a:r>
              <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on crash dynamics for higher precision.</a:t>
            </a:r>
            <a:endParaRPr lang="en-US"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258604" y="2879526"/>
            <a:ext cx="6666786" cy="481608"/>
          </a:xfrm>
          <a:prstGeom prst="rect">
            <a:avLst/>
          </a:prstGeom>
        </p:spPr>
      </p:pic>
      <p:sp>
        <p:nvSpPr>
          <p:cNvPr id="11" name="Text 6"/>
          <p:cNvSpPr/>
          <p:nvPr/>
        </p:nvSpPr>
        <p:spPr>
          <a:xfrm>
            <a:off x="768786" y="3496508"/>
            <a:ext cx="1416725" cy="177046"/>
          </a:xfrm>
          <a:prstGeom prst="rect">
            <a:avLst/>
          </a:prstGeom>
          <a:noFill/>
        </p:spPr>
        <p:txBody>
          <a:bodyPr wrap="none" lIns="0" tIns="0" rIns="0" bIns="0" rtlCol="0" anchor="t"/>
          <a:lstStyle/>
          <a:p>
            <a:pPr marL="0" indent="0" algn="l">
              <a:lnSpc>
                <a:spcPts val="1350"/>
              </a:lnSpc>
              <a:buNone/>
            </a:pPr>
            <a:r>
              <a:rPr lang="en-US" sz="2000" dirty="0">
                <a:solidFill>
                  <a:srgbClr val="D6E5EF"/>
                </a:solidFill>
                <a:latin typeface="Lora" pitchFamily="34" charset="0"/>
                <a:ea typeface="Lora" pitchFamily="34" charset="-122"/>
                <a:cs typeface="Lora" pitchFamily="34" charset="-120"/>
              </a:rPr>
              <a:t>Enhanced Tracking</a:t>
            </a:r>
            <a:endParaRPr lang="en-US" sz="2000" dirty="0"/>
          </a:p>
        </p:txBody>
      </p:sp>
      <p:sp>
        <p:nvSpPr>
          <p:cNvPr id="12" name="Text 7"/>
          <p:cNvSpPr/>
          <p:nvPr/>
        </p:nvSpPr>
        <p:spPr>
          <a:xfrm>
            <a:off x="768786" y="3864232"/>
            <a:ext cx="6426041" cy="545953"/>
          </a:xfrm>
          <a:prstGeom prst="rect">
            <a:avLst/>
          </a:prstGeom>
          <a:noFill/>
        </p:spPr>
        <p:txBody>
          <a:bodyPr wrap="none" lIns="0" tIns="0" rIns="0" bIns="0" rtlCol="0" anchor="t"/>
          <a:lstStyle/>
          <a:p>
            <a:pPr marL="0" indent="0" algn="l">
              <a:lnSpc>
                <a:spcPts val="1500"/>
              </a:lnSpc>
              <a:buNone/>
            </a:pPr>
            <a:r>
              <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Utilizing DeepSORT or similar algorithms  to maintain vehicle ID</a:t>
            </a:r>
          </a:p>
          <a:p>
            <a:pPr marL="0" indent="0" algn="l">
              <a:lnSpc>
                <a:spcPts val="1500"/>
              </a:lnSpc>
              <a:buNone/>
            </a:pPr>
            <a:endPar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endParaRPr>
          </a:p>
          <a:p>
            <a:pPr marL="0" indent="0" algn="l">
              <a:lnSpc>
                <a:spcPts val="1500"/>
              </a:lnSpc>
              <a:buNone/>
            </a:pPr>
            <a:r>
              <a:rPr lang="en-US"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consistency through occlusions and overlaps.</a:t>
            </a:r>
            <a:endParaRPr lang="en-US"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194828" y="2863962"/>
            <a:ext cx="6666786" cy="481608"/>
          </a:xfrm>
          <a:prstGeom prst="rect">
            <a:avLst/>
          </a:prstGeom>
        </p:spPr>
      </p:pic>
      <p:sp>
        <p:nvSpPr>
          <p:cNvPr id="14" name="Text 8"/>
          <p:cNvSpPr/>
          <p:nvPr/>
        </p:nvSpPr>
        <p:spPr>
          <a:xfrm>
            <a:off x="7435572" y="3525440"/>
            <a:ext cx="1416725" cy="177046"/>
          </a:xfrm>
          <a:prstGeom prst="rect">
            <a:avLst/>
          </a:prstGeom>
          <a:noFill/>
        </p:spPr>
        <p:txBody>
          <a:bodyPr wrap="none" lIns="0" tIns="0" rIns="0" bIns="0" rtlCol="0" anchor="t"/>
          <a:lstStyle/>
          <a:p>
            <a:pPr marL="0" indent="0" algn="l">
              <a:lnSpc>
                <a:spcPts val="1350"/>
              </a:lnSpc>
              <a:buNone/>
            </a:pPr>
            <a:r>
              <a:rPr lang="en-US" sz="2000" dirty="0">
                <a:solidFill>
                  <a:srgbClr val="D6E5EF"/>
                </a:solidFill>
                <a:latin typeface="Lora" pitchFamily="34" charset="0"/>
                <a:ea typeface="Lora" pitchFamily="34" charset="-122"/>
                <a:cs typeface="Lora" pitchFamily="34" charset="-120"/>
              </a:rPr>
              <a:t>Emergency Alerts</a:t>
            </a:r>
            <a:endParaRPr lang="en-US" sz="2000" dirty="0"/>
          </a:p>
        </p:txBody>
      </p:sp>
      <p:sp>
        <p:nvSpPr>
          <p:cNvPr id="15" name="Text 9"/>
          <p:cNvSpPr/>
          <p:nvPr/>
        </p:nvSpPr>
        <p:spPr>
          <a:xfrm>
            <a:off x="7435572" y="3829705"/>
            <a:ext cx="6426041" cy="437663"/>
          </a:xfrm>
          <a:prstGeom prst="rect">
            <a:avLst/>
          </a:prstGeom>
          <a:noFill/>
        </p:spPr>
        <p:txBody>
          <a:bodyPr wrap="none" lIns="0" tIns="0" rIns="0" bIns="0" rtlCol="0" anchor="t"/>
          <a:lstStyle/>
          <a:p>
            <a:pPr marL="0" indent="0" algn="l">
              <a:lnSpc>
                <a:spcPts val="150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Automated integration with emergency services to send instant</a:t>
            </a:r>
          </a:p>
          <a:p>
            <a:pPr marL="0" indent="0" algn="l">
              <a:lnSpc>
                <a:spcPts val="1500"/>
              </a:lnSpc>
              <a:buNone/>
            </a:pPr>
            <a:endPar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endParaRPr>
          </a:p>
          <a:p>
            <a:pPr marL="0" indent="0" algn="l">
              <a:lnSpc>
                <a:spcPts val="150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 location and severity data to first responders.</a:t>
            </a:r>
            <a:endParaRPr lang="en-US" dirty="0"/>
          </a:p>
        </p:txBody>
      </p:sp>
      <p:pic>
        <p:nvPicPr>
          <p:cNvPr id="16" name="Image 4" descr="preencoded.png"/>
          <p:cNvPicPr>
            <a:picLocks noChangeAspect="1"/>
          </p:cNvPicPr>
          <p:nvPr/>
        </p:nvPicPr>
        <p:blipFill>
          <a:blip r:embed="rId7"/>
          <a:stretch>
            <a:fillRect/>
          </a:stretch>
        </p:blipFill>
        <p:spPr>
          <a:xfrm>
            <a:off x="4374167" y="4418306"/>
            <a:ext cx="5854184" cy="3960495"/>
          </a:xfrm>
          <a:prstGeom prst="rect">
            <a:avLst/>
          </a:prstGeom>
        </p:spPr>
      </p:pic>
      <p:sp>
        <p:nvSpPr>
          <p:cNvPr id="17" name="Text 10"/>
          <p:cNvSpPr/>
          <p:nvPr/>
        </p:nvSpPr>
        <p:spPr>
          <a:xfrm>
            <a:off x="6768259" y="6084449"/>
            <a:ext cx="1066000" cy="890704"/>
          </a:xfrm>
          <a:prstGeom prst="rect">
            <a:avLst/>
          </a:prstGeom>
          <a:noFill/>
        </p:spPr>
        <p:txBody>
          <a:bodyPr wrap="square" lIns="0" tIns="0" rIns="0" bIns="0" rtlCol="0" anchor="t"/>
          <a:lstStyle/>
          <a:p>
            <a:pPr marL="0" indent="0" algn="ctr">
              <a:lnSpc>
                <a:spcPts val="1550"/>
              </a:lnSpc>
              <a:buNone/>
            </a:pPr>
            <a:r>
              <a:rPr lang="en-US" dirty="0">
                <a:solidFill>
                  <a:srgbClr val="000000"/>
                </a:solidFill>
                <a:latin typeface="Lora" pitchFamily="34" charset="0"/>
                <a:ea typeface="Lora" pitchFamily="34" charset="-122"/>
                <a:cs typeface="Lora" pitchFamily="34" charset="-120"/>
              </a:rPr>
              <a:t>Real-time Incident Alerting</a:t>
            </a:r>
            <a:endParaRPr lang="en-US" dirty="0"/>
          </a:p>
        </p:txBody>
      </p:sp>
      <p:sp>
        <p:nvSpPr>
          <p:cNvPr id="18" name="Text 11"/>
          <p:cNvSpPr/>
          <p:nvPr/>
        </p:nvSpPr>
        <p:spPr>
          <a:xfrm>
            <a:off x="8361436" y="7049265"/>
            <a:ext cx="1585866" cy="389999"/>
          </a:xfrm>
          <a:prstGeom prst="rect">
            <a:avLst/>
          </a:prstGeom>
          <a:noFill/>
        </p:spPr>
        <p:txBody>
          <a:bodyPr wrap="none" lIns="0" tIns="0" rIns="0" bIns="0" rtlCol="0" anchor="t"/>
          <a:lstStyle/>
          <a:p>
            <a:pPr marL="0" indent="0" algn="ctr">
              <a:lnSpc>
                <a:spcPts val="1550"/>
              </a:lnSpc>
              <a:buNone/>
            </a:pPr>
            <a:r>
              <a:rPr lang="en-US" dirty="0">
                <a:solidFill>
                  <a:srgbClr val="D6E5EF"/>
                </a:solidFill>
                <a:latin typeface="Lora" pitchFamily="34" charset="0"/>
                <a:ea typeface="Lora" pitchFamily="34" charset="-122"/>
                <a:cs typeface="Lora" pitchFamily="34" charset="-120"/>
              </a:rPr>
              <a:t>AI Processing </a:t>
            </a:r>
          </a:p>
          <a:p>
            <a:pPr marL="0" indent="0" algn="ctr">
              <a:lnSpc>
                <a:spcPts val="1550"/>
              </a:lnSpc>
              <a:buNone/>
            </a:pPr>
            <a:r>
              <a:rPr lang="en-US" dirty="0">
                <a:solidFill>
                  <a:srgbClr val="D6E5EF"/>
                </a:solidFill>
                <a:latin typeface="Lora" pitchFamily="34" charset="0"/>
                <a:ea typeface="Lora" pitchFamily="34" charset="-122"/>
                <a:cs typeface="Lora" pitchFamily="34" charset="-120"/>
              </a:rPr>
              <a:t>Unit</a:t>
            </a:r>
            <a:endParaRPr lang="en-US" dirty="0"/>
          </a:p>
        </p:txBody>
      </p:sp>
      <p:sp>
        <p:nvSpPr>
          <p:cNvPr id="19" name="Text 12"/>
          <p:cNvSpPr/>
          <p:nvPr/>
        </p:nvSpPr>
        <p:spPr>
          <a:xfrm>
            <a:off x="8361435" y="7610737"/>
            <a:ext cx="1585866" cy="39000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Real-time threat</a:t>
            </a:r>
          </a:p>
          <a:p>
            <a:pPr marL="0" indent="0" algn="ctr">
              <a:lnSpc>
                <a:spcPts val="1350"/>
              </a:lnSpc>
              <a:buNone/>
            </a:pPr>
            <a:endPar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endParaRPr>
          </a:p>
          <a:p>
            <a:pPr marL="0" indent="0" algn="ctr">
              <a:lnSpc>
                <a:spcPts val="135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 detection</a:t>
            </a:r>
            <a:endParaRPr lang="en-US" dirty="0"/>
          </a:p>
        </p:txBody>
      </p:sp>
      <p:sp>
        <p:nvSpPr>
          <p:cNvPr id="20" name="Text 13"/>
          <p:cNvSpPr/>
          <p:nvPr/>
        </p:nvSpPr>
        <p:spPr>
          <a:xfrm>
            <a:off x="4374168" y="6975153"/>
            <a:ext cx="1846254" cy="458521"/>
          </a:xfrm>
          <a:prstGeom prst="rect">
            <a:avLst/>
          </a:prstGeom>
          <a:noFill/>
        </p:spPr>
        <p:txBody>
          <a:bodyPr wrap="square" lIns="0" tIns="0" rIns="0" bIns="0" rtlCol="0" anchor="t"/>
          <a:lstStyle/>
          <a:p>
            <a:pPr marL="0" indent="0" algn="ctr">
              <a:lnSpc>
                <a:spcPts val="1550"/>
              </a:lnSpc>
              <a:buNone/>
            </a:pPr>
            <a:r>
              <a:rPr lang="en-US" dirty="0">
                <a:solidFill>
                  <a:srgbClr val="D6E5EF"/>
                </a:solidFill>
                <a:latin typeface="Lora" pitchFamily="34" charset="0"/>
                <a:ea typeface="Lora" pitchFamily="34" charset="-122"/>
                <a:cs typeface="Lora" pitchFamily="34" charset="-120"/>
              </a:rPr>
              <a:t>Cloud Alert</a:t>
            </a:r>
          </a:p>
          <a:p>
            <a:pPr marL="0" indent="0" algn="ctr">
              <a:lnSpc>
                <a:spcPts val="1550"/>
              </a:lnSpc>
              <a:buNone/>
            </a:pPr>
            <a:r>
              <a:rPr lang="en-US" dirty="0">
                <a:solidFill>
                  <a:srgbClr val="D6E5EF"/>
                </a:solidFill>
                <a:latin typeface="Lora" pitchFamily="34" charset="0"/>
                <a:ea typeface="Lora" pitchFamily="34" charset="-122"/>
                <a:cs typeface="Lora" pitchFamily="34" charset="-120"/>
              </a:rPr>
              <a:t> Service</a:t>
            </a:r>
            <a:endParaRPr lang="en-US" dirty="0"/>
          </a:p>
        </p:txBody>
      </p:sp>
      <p:sp>
        <p:nvSpPr>
          <p:cNvPr id="21" name="Text 14"/>
          <p:cNvSpPr/>
          <p:nvPr/>
        </p:nvSpPr>
        <p:spPr>
          <a:xfrm>
            <a:off x="4374168" y="7505425"/>
            <a:ext cx="2123198" cy="680378"/>
          </a:xfrm>
          <a:prstGeom prst="rect">
            <a:avLst/>
          </a:prstGeom>
          <a:noFill/>
        </p:spPr>
        <p:txBody>
          <a:bodyPr wrap="square" lIns="0" tIns="0" rIns="0" bIns="0" rtlCol="0" anchor="t"/>
          <a:lstStyle/>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Generate emergency</a:t>
            </a:r>
          </a:p>
          <a:p>
            <a:pPr marL="0" indent="0" algn="ctr">
              <a:lnSpc>
                <a:spcPts val="1350"/>
              </a:lnSpc>
              <a:buNone/>
            </a:pPr>
            <a:endPar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endParaRPr>
          </a:p>
          <a:p>
            <a:pPr marL="0" indent="0" algn="ctr">
              <a:lnSpc>
                <a:spcPts val="1350"/>
              </a:lnSpc>
              <a:buNone/>
            </a:pPr>
            <a:r>
              <a:rPr lang="en-US" sz="16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 notification</a:t>
            </a:r>
            <a:endParaRPr lang="en-US" sz="1600" dirty="0"/>
          </a:p>
        </p:txBody>
      </p:sp>
      <p:sp>
        <p:nvSpPr>
          <p:cNvPr id="22" name="Text 15"/>
          <p:cNvSpPr/>
          <p:nvPr/>
        </p:nvSpPr>
        <p:spPr>
          <a:xfrm>
            <a:off x="4596380" y="4623491"/>
            <a:ext cx="1585865" cy="458521"/>
          </a:xfrm>
          <a:prstGeom prst="rect">
            <a:avLst/>
          </a:prstGeom>
          <a:noFill/>
        </p:spPr>
        <p:txBody>
          <a:bodyPr wrap="square" lIns="0" tIns="0" rIns="0" bIns="0" rtlCol="0" anchor="t"/>
          <a:lstStyle/>
          <a:p>
            <a:pPr marL="0" indent="0" algn="ctr">
              <a:lnSpc>
                <a:spcPts val="1550"/>
              </a:lnSpc>
              <a:buNone/>
            </a:pPr>
            <a:r>
              <a:rPr lang="en-US" dirty="0">
                <a:solidFill>
                  <a:srgbClr val="D6E5EF"/>
                </a:solidFill>
                <a:latin typeface="Lora" pitchFamily="34" charset="0"/>
                <a:ea typeface="Lora" pitchFamily="34" charset="-122"/>
                <a:cs typeface="Lora" pitchFamily="34" charset="-120"/>
              </a:rPr>
              <a:t>Ambulance &amp; Police</a:t>
            </a:r>
            <a:endParaRPr lang="en-US" dirty="0"/>
          </a:p>
        </p:txBody>
      </p:sp>
      <p:sp>
        <p:nvSpPr>
          <p:cNvPr id="23" name="Text 16"/>
          <p:cNvSpPr/>
          <p:nvPr/>
        </p:nvSpPr>
        <p:spPr>
          <a:xfrm>
            <a:off x="4374168" y="5145657"/>
            <a:ext cx="2123197" cy="727660"/>
          </a:xfrm>
          <a:prstGeom prst="rect">
            <a:avLst/>
          </a:prstGeom>
          <a:noFill/>
        </p:spPr>
        <p:txBody>
          <a:bodyPr wrap="square" lIns="0" tIns="0" rIns="0" bIns="0" rtlCol="0" anchor="t"/>
          <a:lstStyle/>
          <a:p>
            <a:pPr marL="0" indent="0" algn="ctr">
              <a:lnSpc>
                <a:spcPts val="135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Dispatched with</a:t>
            </a:r>
          </a:p>
          <a:p>
            <a:pPr marL="0" indent="0" algn="ctr">
              <a:lnSpc>
                <a:spcPts val="1350"/>
              </a:lnSpc>
              <a:buNone/>
            </a:pPr>
            <a:endPar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endParaRPr>
          </a:p>
          <a:p>
            <a:pPr marL="0" indent="0" algn="ctr">
              <a:lnSpc>
                <a:spcPts val="135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 incident details</a:t>
            </a:r>
            <a:endParaRPr lang="en-US" dirty="0"/>
          </a:p>
        </p:txBody>
      </p:sp>
      <p:sp>
        <p:nvSpPr>
          <p:cNvPr id="24" name="Text 17"/>
          <p:cNvSpPr/>
          <p:nvPr/>
        </p:nvSpPr>
        <p:spPr>
          <a:xfrm>
            <a:off x="8361436" y="4716569"/>
            <a:ext cx="1585865" cy="229260"/>
          </a:xfrm>
          <a:prstGeom prst="rect">
            <a:avLst/>
          </a:prstGeom>
          <a:noFill/>
        </p:spPr>
        <p:txBody>
          <a:bodyPr wrap="none" lIns="0" tIns="0" rIns="0" bIns="0" rtlCol="0" anchor="t"/>
          <a:lstStyle/>
          <a:p>
            <a:pPr marL="0" indent="0" algn="ctr">
              <a:lnSpc>
                <a:spcPts val="1550"/>
              </a:lnSpc>
              <a:buNone/>
            </a:pPr>
            <a:r>
              <a:rPr lang="en-US" dirty="0">
                <a:solidFill>
                  <a:srgbClr val="D6E5EF"/>
                </a:solidFill>
                <a:latin typeface="Lora" pitchFamily="34" charset="0"/>
                <a:ea typeface="Lora" pitchFamily="34" charset="-122"/>
                <a:cs typeface="Lora" pitchFamily="34" charset="-120"/>
              </a:rPr>
              <a:t>CCTV Camera</a:t>
            </a:r>
            <a:endParaRPr lang="en-US" dirty="0"/>
          </a:p>
        </p:txBody>
      </p:sp>
      <p:sp>
        <p:nvSpPr>
          <p:cNvPr id="25" name="Text 18"/>
          <p:cNvSpPr/>
          <p:nvPr/>
        </p:nvSpPr>
        <p:spPr>
          <a:xfrm>
            <a:off x="8371592" y="5227625"/>
            <a:ext cx="1585865" cy="390000"/>
          </a:xfrm>
          <a:prstGeom prst="rect">
            <a:avLst/>
          </a:prstGeom>
          <a:noFill/>
        </p:spPr>
        <p:txBody>
          <a:bodyPr wrap="none" lIns="0" tIns="0" rIns="0" bIns="0" rtlCol="0" anchor="t"/>
          <a:lstStyle/>
          <a:p>
            <a:pPr marL="0" indent="0" algn="ctr">
              <a:lnSpc>
                <a:spcPts val="135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Live RTSP video</a:t>
            </a:r>
          </a:p>
          <a:p>
            <a:pPr marL="0" indent="0" algn="ctr">
              <a:lnSpc>
                <a:spcPts val="1350"/>
              </a:lnSpc>
              <a:buNone/>
            </a:pPr>
            <a:endPar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endParaRPr>
          </a:p>
          <a:p>
            <a:pPr marL="0" indent="0" algn="ctr">
              <a:lnSpc>
                <a:spcPts val="1350"/>
              </a:lnSpc>
              <a:buNone/>
            </a:pPr>
            <a:r>
              <a:rPr lang="en-US"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 feed</a:t>
            </a:r>
            <a:endParaRPr lang="en-US" dirty="0"/>
          </a:p>
        </p:txBody>
      </p:sp>
      <p:pic>
        <p:nvPicPr>
          <p:cNvPr id="26" name="Picture 25"/>
          <p:cNvPicPr>
            <a:picLocks noChangeAspect="1"/>
          </p:cNvPicPr>
          <p:nvPr/>
        </p:nvPicPr>
        <p:blipFill>
          <a:blip r:embed="rId8"/>
          <a:stretch>
            <a:fillRect/>
          </a:stretch>
        </p:blipFill>
        <p:spPr>
          <a:xfrm>
            <a:off x="12553950" y="7381875"/>
            <a:ext cx="2076450" cy="847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9382" y="604480"/>
            <a:ext cx="4138136" cy="517327"/>
          </a:xfrm>
          <a:prstGeom prst="rect">
            <a:avLst/>
          </a:prstGeom>
          <a:noFill/>
        </p:spPr>
        <p:txBody>
          <a:bodyPr wrap="none" lIns="0" tIns="0" rIns="0" bIns="0" rtlCol="0" anchor="t"/>
          <a:lstStyle/>
          <a:p>
            <a:pPr marL="0" indent="0" algn="l">
              <a:lnSpc>
                <a:spcPts val="40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Why This Matters</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69382" y="1698784"/>
            <a:ext cx="6277689" cy="6277689"/>
          </a:xfrm>
          <a:prstGeom prst="rect">
            <a:avLst/>
          </a:prstGeom>
        </p:spPr>
      </p:pic>
      <p:sp>
        <p:nvSpPr>
          <p:cNvPr id="4" name="Text 1"/>
          <p:cNvSpPr/>
          <p:nvPr/>
        </p:nvSpPr>
        <p:spPr>
          <a:xfrm>
            <a:off x="7590949" y="1649254"/>
            <a:ext cx="6277689" cy="1406366"/>
          </a:xfrm>
          <a:prstGeom prst="rect">
            <a:avLst/>
          </a:prstGeom>
          <a:noFill/>
        </p:spPr>
        <p:txBody>
          <a:bodyPr wrap="square" lIns="0" tIns="0" rIns="0" bIns="0" rtlCol="0" anchor="t"/>
          <a:lstStyle/>
          <a:p>
            <a:pPr marL="0" indent="0" algn="l">
              <a:lnSpc>
                <a:spcPts val="275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Road accidents are frequent and time‑sensitive. Manual CCTV monitoring is inefficient and prone to missed events. An automated, camera‑based system can reduce detection time, improve response, and lower human monitoring costs.</a:t>
            </a:r>
            <a:endParaRPr lang="en-US" sz="2400" dirty="0">
              <a:latin typeface="Times New Roman" panose="02020603050405020304" pitchFamily="18" charset="0"/>
              <a:cs typeface="Times New Roman" panose="02020603050405020304" pitchFamily="18" charset="0"/>
            </a:endParaRPr>
          </a:p>
        </p:txBody>
      </p:sp>
      <p:sp>
        <p:nvSpPr>
          <p:cNvPr id="5" name="Shape 2"/>
          <p:cNvSpPr/>
          <p:nvPr/>
        </p:nvSpPr>
        <p:spPr>
          <a:xfrm>
            <a:off x="7583329" y="3638014"/>
            <a:ext cx="6277689" cy="1285518"/>
          </a:xfrm>
          <a:prstGeom prst="roundRect">
            <a:avLst>
              <a:gd name="adj" fmla="val 2565"/>
            </a:avLst>
          </a:prstGeom>
          <a:solidFill>
            <a:srgbClr val="49042A"/>
          </a:solidFill>
        </p:spPr>
      </p:sp>
      <p:pic>
        <p:nvPicPr>
          <p:cNvPr id="6" name="Image 1" descr="preencoded.png"/>
          <p:cNvPicPr>
            <a:picLocks noChangeAspect="1"/>
          </p:cNvPicPr>
          <p:nvPr/>
        </p:nvPicPr>
        <p:blipFill>
          <a:blip r:embed="rId4"/>
          <a:stretch>
            <a:fillRect/>
          </a:stretch>
        </p:blipFill>
        <p:spPr>
          <a:xfrm>
            <a:off x="7810738" y="3895011"/>
            <a:ext cx="274796" cy="219789"/>
          </a:xfrm>
          <a:prstGeom prst="rect">
            <a:avLst/>
          </a:prstGeom>
        </p:spPr>
      </p:pic>
      <p:sp>
        <p:nvSpPr>
          <p:cNvPr id="7" name="Text 3"/>
          <p:cNvSpPr/>
          <p:nvPr/>
        </p:nvSpPr>
        <p:spPr>
          <a:xfrm>
            <a:off x="8305324" y="3848814"/>
            <a:ext cx="5343525" cy="880841"/>
          </a:xfrm>
          <a:prstGeom prst="rect">
            <a:avLst/>
          </a:prstGeom>
          <a:noFill/>
        </p:spPr>
        <p:txBody>
          <a:bodyPr wrap="square" lIns="0" tIns="0" rIns="0" bIns="0" rtlCol="0" anchor="t"/>
          <a:lstStyle/>
          <a:p>
            <a:pPr marL="0" indent="0">
              <a:lnSpc>
                <a:spcPts val="2750"/>
              </a:lnSpc>
              <a:buNone/>
            </a:pPr>
            <a:r>
              <a:rPr lang="en-US" sz="24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Theme highlight color: #f98ac7ff used for emphasis in visuals and UI accents.</a:t>
            </a:r>
            <a:endParaRPr lang="en-US" sz="2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12553950" y="7381875"/>
            <a:ext cx="2076450" cy="8477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2"/>
          <a:stretch>
            <a:fillRect/>
          </a:stretch>
        </p:blipFill>
        <p:spPr>
          <a:xfrm>
            <a:off x="12553950" y="7390805"/>
            <a:ext cx="2076450" cy="847725"/>
          </a:xfrm>
          <a:prstGeom prst="rect">
            <a:avLst/>
          </a:prstGeom>
        </p:spPr>
      </p:pic>
      <p:sp>
        <p:nvSpPr>
          <p:cNvPr id="2" name="Text 0"/>
          <p:cNvSpPr/>
          <p:nvPr/>
        </p:nvSpPr>
        <p:spPr>
          <a:xfrm>
            <a:off x="833914" y="655201"/>
            <a:ext cx="3924538" cy="490538"/>
          </a:xfrm>
          <a:prstGeom prst="rect">
            <a:avLst/>
          </a:prstGeom>
          <a:noFill/>
        </p:spPr>
        <p:txBody>
          <a:bodyPr wrap="none" lIns="0" tIns="0" rIns="0" bIns="0" rtlCol="0" anchor="t"/>
          <a:lstStyle/>
          <a:p>
            <a:pPr marL="0" indent="0" algn="l">
              <a:lnSpc>
                <a:spcPts val="385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Project Conclusion</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833914" y="1479233"/>
            <a:ext cx="12962573" cy="266819"/>
          </a:xfrm>
          <a:prstGeom prst="rect">
            <a:avLst/>
          </a:prstGeom>
          <a:noFill/>
        </p:spPr>
        <p:txBody>
          <a:bodyPr wrap="non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This research successfully bridges the gap between raw video data and actionable safety intelligence</a:t>
            </a:r>
            <a:r>
              <a:rPr lang="en-US" sz="240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a:t>
            </a:r>
            <a:endParaRPr lang="en-US" sz="2400" dirty="0"/>
          </a:p>
        </p:txBody>
      </p:sp>
      <p:pic>
        <p:nvPicPr>
          <p:cNvPr id="4" name="Image 0" descr="preencoded.png"/>
          <p:cNvPicPr>
            <a:picLocks noChangeAspect="1"/>
          </p:cNvPicPr>
          <p:nvPr/>
        </p:nvPicPr>
        <p:blipFill>
          <a:blip r:embed="rId13"/>
          <a:stretch>
            <a:fillRect/>
          </a:stretch>
        </p:blipFill>
        <p:spPr>
          <a:xfrm>
            <a:off x="833914" y="2121337"/>
            <a:ext cx="4394359" cy="4394359"/>
          </a:xfrm>
          <a:prstGeom prst="rect">
            <a:avLst/>
          </a:prstGeom>
        </p:spPr>
      </p:pic>
      <p:sp>
        <p:nvSpPr>
          <p:cNvPr id="5" name="Shape 2"/>
          <p:cNvSpPr/>
          <p:nvPr>
            <p:custDataLst>
              <p:tags r:id="rId1"/>
            </p:custDataLst>
          </p:nvPr>
        </p:nvSpPr>
        <p:spPr>
          <a:xfrm>
            <a:off x="7505938" y="1950898"/>
            <a:ext cx="375285" cy="375285"/>
          </a:xfrm>
          <a:prstGeom prst="roundRect">
            <a:avLst>
              <a:gd name="adj" fmla="val 6667"/>
            </a:avLst>
          </a:prstGeom>
          <a:solidFill>
            <a:srgbClr val="444752"/>
          </a:solidFill>
        </p:spPr>
        <p:txBody>
          <a:bodyPr/>
          <a:lstStyle/>
          <a:p>
            <a:endParaRPr lang="en-US" dirty="0"/>
          </a:p>
        </p:txBody>
      </p:sp>
      <p:sp>
        <p:nvSpPr>
          <p:cNvPr id="6" name="Text 3"/>
          <p:cNvSpPr/>
          <p:nvPr>
            <p:custDataLst>
              <p:tags r:id="rId2"/>
            </p:custDataLst>
          </p:nvPr>
        </p:nvSpPr>
        <p:spPr>
          <a:xfrm>
            <a:off x="8068270" y="2084902"/>
            <a:ext cx="1962269" cy="245269"/>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Functional Prototype</a:t>
            </a:r>
            <a:endParaRPr lang="en-US" sz="2800" dirty="0">
              <a:latin typeface="Times New Roman" panose="02020603050405020304" pitchFamily="18" charset="0"/>
              <a:cs typeface="Times New Roman" panose="02020603050405020304" pitchFamily="18" charset="0"/>
            </a:endParaRPr>
          </a:p>
        </p:txBody>
      </p:sp>
      <p:sp>
        <p:nvSpPr>
          <p:cNvPr id="7" name="Text 4"/>
          <p:cNvSpPr/>
          <p:nvPr>
            <p:custDataLst>
              <p:tags r:id="rId3"/>
            </p:custDataLst>
          </p:nvPr>
        </p:nvSpPr>
        <p:spPr>
          <a:xfrm>
            <a:off x="8068270" y="2590561"/>
            <a:ext cx="6390680" cy="691039"/>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Successfully engineered a system that identifies vehicle collisions using modern computer vision stacks.</a:t>
            </a:r>
            <a:endParaRPr lang="en-US" sz="2400" dirty="0">
              <a:latin typeface="Times New Roman" panose="02020603050405020304" pitchFamily="18" charset="0"/>
              <a:cs typeface="Times New Roman" panose="02020603050405020304" pitchFamily="18" charset="0"/>
            </a:endParaRPr>
          </a:p>
        </p:txBody>
      </p:sp>
      <p:sp>
        <p:nvSpPr>
          <p:cNvPr id="8" name="Shape 5"/>
          <p:cNvSpPr/>
          <p:nvPr>
            <p:custDataLst>
              <p:tags r:id="rId4"/>
            </p:custDataLst>
          </p:nvPr>
        </p:nvSpPr>
        <p:spPr>
          <a:xfrm>
            <a:off x="7526298" y="3489185"/>
            <a:ext cx="375285" cy="375285"/>
          </a:xfrm>
          <a:prstGeom prst="roundRect">
            <a:avLst>
              <a:gd name="adj" fmla="val 6667"/>
            </a:avLst>
          </a:prstGeom>
          <a:solidFill>
            <a:srgbClr val="444752"/>
          </a:solidFill>
        </p:spPr>
        <p:txBody>
          <a:bodyPr/>
          <a:lstStyle/>
          <a:p>
            <a:endParaRPr lang="en-US" dirty="0"/>
          </a:p>
        </p:txBody>
      </p:sp>
      <p:sp>
        <p:nvSpPr>
          <p:cNvPr id="9" name="Text 6"/>
          <p:cNvSpPr/>
          <p:nvPr>
            <p:custDataLst>
              <p:tags r:id="rId5"/>
            </p:custDataLst>
          </p:nvPr>
        </p:nvSpPr>
        <p:spPr>
          <a:xfrm>
            <a:off x="8068270" y="3587709"/>
            <a:ext cx="1962269" cy="245269"/>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Integrated Pipeline</a:t>
            </a:r>
            <a:endParaRPr lang="en-US" sz="2800" dirty="0">
              <a:latin typeface="Times New Roman" panose="02020603050405020304" pitchFamily="18" charset="0"/>
              <a:cs typeface="Times New Roman" panose="02020603050405020304" pitchFamily="18" charset="0"/>
            </a:endParaRPr>
          </a:p>
        </p:txBody>
      </p:sp>
      <p:sp>
        <p:nvSpPr>
          <p:cNvPr id="10" name="Text 7"/>
          <p:cNvSpPr/>
          <p:nvPr>
            <p:custDataLst>
              <p:tags r:id="rId6"/>
            </p:custDataLst>
          </p:nvPr>
        </p:nvSpPr>
        <p:spPr>
          <a:xfrm>
            <a:off x="8068270" y="4063363"/>
            <a:ext cx="6162080" cy="757715"/>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Combines Object Detection, Centroid Tracking, and Collision Logic into a unified Flask application.</a:t>
            </a:r>
            <a:endParaRPr lang="en-US" sz="2400" dirty="0">
              <a:latin typeface="Times New Roman" panose="02020603050405020304" pitchFamily="18" charset="0"/>
              <a:cs typeface="Times New Roman" panose="02020603050405020304" pitchFamily="18" charset="0"/>
            </a:endParaRPr>
          </a:p>
        </p:txBody>
      </p:sp>
      <p:sp>
        <p:nvSpPr>
          <p:cNvPr id="11" name="Shape 8"/>
          <p:cNvSpPr/>
          <p:nvPr>
            <p:custDataLst>
              <p:tags r:id="rId7"/>
            </p:custDataLst>
          </p:nvPr>
        </p:nvSpPr>
        <p:spPr>
          <a:xfrm>
            <a:off x="7526298" y="5010746"/>
            <a:ext cx="375285" cy="375285"/>
          </a:xfrm>
          <a:prstGeom prst="roundRect">
            <a:avLst>
              <a:gd name="adj" fmla="val 6667"/>
            </a:avLst>
          </a:prstGeom>
          <a:solidFill>
            <a:srgbClr val="444752"/>
          </a:solidFill>
        </p:spPr>
      </p:sp>
      <p:sp>
        <p:nvSpPr>
          <p:cNvPr id="12" name="Text 9"/>
          <p:cNvSpPr/>
          <p:nvPr>
            <p:custDataLst>
              <p:tags r:id="rId8"/>
            </p:custDataLst>
          </p:nvPr>
        </p:nvSpPr>
        <p:spPr>
          <a:xfrm>
            <a:off x="8068270" y="5096590"/>
            <a:ext cx="1962269" cy="245269"/>
          </a:xfrm>
          <a:prstGeom prst="rect">
            <a:avLst/>
          </a:prstGeom>
          <a:noFill/>
        </p:spPr>
        <p:txBody>
          <a:bodyPr wrap="none" lIns="0" tIns="0" rIns="0" bIns="0" rtlCol="0" anchor="t"/>
          <a:lstStyle/>
          <a:p>
            <a:pPr marL="0" indent="0" algn="l">
              <a:lnSpc>
                <a:spcPts val="190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Future Ready</a:t>
            </a:r>
            <a:endParaRPr lang="en-US" sz="2800" dirty="0">
              <a:latin typeface="Times New Roman" panose="02020603050405020304" pitchFamily="18" charset="0"/>
              <a:cs typeface="Times New Roman" panose="02020603050405020304" pitchFamily="18" charset="0"/>
            </a:endParaRPr>
          </a:p>
        </p:txBody>
      </p:sp>
      <p:sp>
        <p:nvSpPr>
          <p:cNvPr id="13" name="Text 10"/>
          <p:cNvSpPr/>
          <p:nvPr>
            <p:custDataLst>
              <p:tags r:id="rId9"/>
            </p:custDataLst>
          </p:nvPr>
        </p:nvSpPr>
        <p:spPr>
          <a:xfrm>
            <a:off x="8068270" y="5633086"/>
            <a:ext cx="6390680" cy="1215746"/>
          </a:xfrm>
          <a:prstGeom prst="rect">
            <a:avLst/>
          </a:prstGeom>
          <a:noFill/>
        </p:spPr>
        <p:txBody>
          <a:bodyPr wrap="square" lIns="0" tIns="0" rIns="0" bIns="0" rtlCol="0" anchor="t"/>
          <a:lstStyle/>
          <a:p>
            <a:pPr marL="0" indent="0" algn="l">
              <a:lnSpc>
                <a:spcPts val="21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Established a custom training pipeline that allows for continuous model improvement as more data becomes available.</a:t>
            </a:r>
            <a:endParaRPr lang="en-US" sz="2400" dirty="0">
              <a:latin typeface="Times New Roman" panose="02020603050405020304" pitchFamily="18" charset="0"/>
              <a:cs typeface="Times New Roman" panose="02020603050405020304" pitchFamily="18" charset="0"/>
            </a:endParaRPr>
          </a:p>
        </p:txBody>
      </p:sp>
      <p:sp>
        <p:nvSpPr>
          <p:cNvPr id="14" name="Shape 11"/>
          <p:cNvSpPr/>
          <p:nvPr/>
        </p:nvSpPr>
        <p:spPr>
          <a:xfrm>
            <a:off x="0" y="6921579"/>
            <a:ext cx="14630400" cy="708541"/>
          </a:xfrm>
          <a:prstGeom prst="roundRect">
            <a:avLst>
              <a:gd name="adj" fmla="val 3531"/>
            </a:avLst>
          </a:prstGeom>
          <a:solidFill>
            <a:srgbClr val="49042A"/>
          </a:solidFill>
        </p:spPr>
        <p:txBody>
          <a:bodyPr/>
          <a:lstStyle/>
          <a:p>
            <a:endParaRPr lang="en-US" dirty="0"/>
          </a:p>
        </p:txBody>
      </p:sp>
      <p:sp>
        <p:nvSpPr>
          <p:cNvPr id="16" name="Text 12"/>
          <p:cNvSpPr/>
          <p:nvPr/>
        </p:nvSpPr>
        <p:spPr>
          <a:xfrm>
            <a:off x="52983" y="6965751"/>
            <a:ext cx="13743504" cy="696159"/>
          </a:xfrm>
          <a:prstGeom prst="rect">
            <a:avLst/>
          </a:prstGeom>
          <a:noFill/>
        </p:spPr>
        <p:txBody>
          <a:bodyPr wrap="none" lIns="0" tIns="0" rIns="0" bIns="0" rtlCol="0" anchor="t"/>
          <a:lstStyle/>
          <a:p>
            <a:pPr marL="0" indent="0" algn="l">
              <a:lnSpc>
                <a:spcPts val="2100"/>
              </a:lnSpc>
              <a:buNone/>
            </a:pPr>
            <a:r>
              <a:rPr lang="en-US" sz="2000" b="1"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Final Impact:</a:t>
            </a:r>
            <a:r>
              <a:rPr lang="en-US" sz="20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 This system provides a scalable foundation for </a:t>
            </a:r>
            <a:r>
              <a:rPr lang="en-US" sz="2000" dirty="0">
                <a:solidFill>
                  <a:srgbClr val="F98AC7"/>
                </a:solidFill>
                <a:latin typeface="Times New Roman" panose="02020603050405020304" pitchFamily="18" charset="0"/>
                <a:ea typeface="Source Sans 3" panose="020B0303030403020204" pitchFamily="34" charset="-122"/>
                <a:cs typeface="Times New Roman" panose="02020603050405020304" pitchFamily="18" charset="0"/>
              </a:rPr>
              <a:t>Smart City Traffic Monitoring</a:t>
            </a:r>
            <a:r>
              <a:rPr lang="en-US" sz="20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 aiming to reduce emergency</a:t>
            </a:r>
          </a:p>
          <a:p>
            <a:pPr marL="0" indent="0" algn="l">
              <a:lnSpc>
                <a:spcPts val="2100"/>
              </a:lnSpc>
              <a:buNone/>
            </a:pPr>
            <a:r>
              <a:rPr lang="en-US" sz="2000" dirty="0">
                <a:solidFill>
                  <a:srgbClr val="FFFFFF"/>
                </a:solidFill>
                <a:latin typeface="Times New Roman" panose="02020603050405020304" pitchFamily="18" charset="0"/>
                <a:ea typeface="Source Sans 3" panose="020B0303030403020204" pitchFamily="34" charset="-122"/>
                <a:cs typeface="Times New Roman" panose="02020603050405020304" pitchFamily="18" charset="0"/>
              </a:rPr>
              <a:t> response times and save lives through automation.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378982"/>
            <a:ext cx="4505920" cy="563285"/>
          </a:xfrm>
          <a:prstGeom prst="rect">
            <a:avLst/>
          </a:prstGeom>
          <a:noFill/>
        </p:spPr>
        <p:txBody>
          <a:bodyPr wrap="none" lIns="0" tIns="0" rIns="0" bIns="0" rtlCol="0" anchor="t"/>
          <a:lstStyle/>
          <a:p>
            <a:pPr marL="0" indent="0" algn="l">
              <a:lnSpc>
                <a:spcPts val="44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Project Overview</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37724" y="2421017"/>
            <a:ext cx="4118848" cy="2545556"/>
          </a:xfrm>
          <a:prstGeom prst="rect">
            <a:avLst/>
          </a:prstGeom>
        </p:spPr>
      </p:pic>
      <p:sp>
        <p:nvSpPr>
          <p:cNvPr id="4" name="Text 1"/>
          <p:cNvSpPr/>
          <p:nvPr/>
        </p:nvSpPr>
        <p:spPr>
          <a:xfrm>
            <a:off x="837724" y="5205889"/>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Technology Stack</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837724" y="5701427"/>
            <a:ext cx="4118848"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Python, OpenCV, YOLOv3‑tiny for detection, SORT/DeepSORT style tracker, Flask for the web interface.</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5255776" y="2421017"/>
            <a:ext cx="4118848" cy="2545556"/>
          </a:xfrm>
          <a:prstGeom prst="rect">
            <a:avLst/>
          </a:prstGeom>
        </p:spPr>
      </p:pic>
      <p:sp>
        <p:nvSpPr>
          <p:cNvPr id="7" name="Text 3"/>
          <p:cNvSpPr/>
          <p:nvPr/>
        </p:nvSpPr>
        <p:spPr>
          <a:xfrm>
            <a:off x="5255776" y="5205889"/>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Input &amp; Output</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5255776" y="5701427"/>
            <a:ext cx="4118848"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Input: CCTV .mp4 uploads. Output: annotated video frames, accident confidence score, and dashboard report.</a:t>
            </a:r>
            <a:endParaRPr lang="en-US" sz="2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9673828" y="2421017"/>
            <a:ext cx="4118848" cy="2545556"/>
          </a:xfrm>
          <a:prstGeom prst="rect">
            <a:avLst/>
          </a:prstGeom>
        </p:spPr>
      </p:pic>
      <p:sp>
        <p:nvSpPr>
          <p:cNvPr id="10" name="Text 5"/>
          <p:cNvSpPr/>
          <p:nvPr/>
        </p:nvSpPr>
        <p:spPr>
          <a:xfrm>
            <a:off x="9673828" y="5205889"/>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User Flow</a:t>
            </a:r>
            <a:endParaRPr lang="en-US" sz="2800" dirty="0">
              <a:latin typeface="Times New Roman" panose="02020603050405020304" pitchFamily="18" charset="0"/>
              <a:cs typeface="Times New Roman" panose="02020603050405020304" pitchFamily="18" charset="0"/>
            </a:endParaRPr>
          </a:p>
        </p:txBody>
      </p:sp>
      <p:sp>
        <p:nvSpPr>
          <p:cNvPr id="11" name="Text 6"/>
          <p:cNvSpPr/>
          <p:nvPr/>
        </p:nvSpPr>
        <p:spPr>
          <a:xfrm>
            <a:off x="9673828" y="5701427"/>
            <a:ext cx="4118848"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Upload video → backend processing → detection &amp; tracking → generate visuals &amp; score → review on dashboard.</a:t>
            </a:r>
            <a:endParaRPr lang="en-US" sz="24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6"/>
          <a:stretch>
            <a:fillRect/>
          </a:stretch>
        </p:blipFill>
        <p:spPr>
          <a:xfrm>
            <a:off x="12553950" y="7381875"/>
            <a:ext cx="2076450" cy="847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3297" y="521137"/>
            <a:ext cx="3567351" cy="445889"/>
          </a:xfrm>
          <a:prstGeom prst="rect">
            <a:avLst/>
          </a:prstGeom>
          <a:noFill/>
        </p:spPr>
        <p:txBody>
          <a:bodyPr wrap="none" lIns="0" tIns="0" rIns="0" bIns="0" rtlCol="0" anchor="t"/>
          <a:lstStyle/>
          <a:p>
            <a:pPr marL="0" indent="0" algn="l">
              <a:lnSpc>
                <a:spcPts val="35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Problem Statement</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63297" y="1440656"/>
            <a:ext cx="2229564" cy="278725"/>
          </a:xfrm>
          <a:prstGeom prst="rect">
            <a:avLst/>
          </a:prstGeom>
          <a:noFill/>
        </p:spPr>
        <p:txBody>
          <a:bodyPr wrap="none" lIns="0" tIns="0" rIns="0" bIns="0" rtlCol="0" anchor="t"/>
          <a:lstStyle/>
          <a:p>
            <a:pPr marL="0" indent="0" algn="l">
              <a:lnSpc>
                <a:spcPts val="215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Challenges</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301347" y="2023050"/>
            <a:ext cx="6420803" cy="303252"/>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Continuous human monitoring is impractical and costly.</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301347" y="2534066"/>
            <a:ext cx="6420803" cy="303252"/>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Accidents can go unnoticed during off‑hours or staffing gaps.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301346" y="3159322"/>
            <a:ext cx="6420803" cy="672585"/>
          </a:xfrm>
          <a:prstGeom prst="rect">
            <a:avLst/>
          </a:prstGeom>
          <a:noFill/>
        </p:spPr>
        <p:txBody>
          <a:bodyPr wrap="none" lIns="0" tIns="0" rIns="0" bIns="0" rtlCol="0" anchor="t"/>
          <a:lstStyle/>
          <a:p>
            <a:pPr marL="342900" indent="-342900" algn="l">
              <a:lnSpc>
                <a:spcPts val="23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Sensor-based solutions require heavy infrastructure</a:t>
            </a:r>
          </a:p>
          <a:p>
            <a:pPr algn="l">
              <a:lnSpc>
                <a:spcPts val="2350"/>
              </a:lnSpc>
              <a:buSzPct val="100000"/>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and maintenance.</a:t>
            </a:r>
            <a:endParaRPr lang="en-US" sz="24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8209597" y="1808797"/>
            <a:ext cx="6420803" cy="6420803"/>
          </a:xfrm>
          <a:prstGeom prst="rect">
            <a:avLst/>
          </a:prstGeom>
        </p:spPr>
      </p:pic>
      <p:sp>
        <p:nvSpPr>
          <p:cNvPr id="8" name="Text 5"/>
          <p:cNvSpPr/>
          <p:nvPr/>
        </p:nvSpPr>
        <p:spPr>
          <a:xfrm>
            <a:off x="663297" y="8311396"/>
            <a:ext cx="13303806" cy="303252"/>
          </a:xfrm>
          <a:prstGeom prst="rect">
            <a:avLst/>
          </a:prstGeom>
          <a:noFill/>
        </p:spPr>
        <p:txBody>
          <a:bodyPr wrap="none" lIns="0" tIns="0" rIns="0" bIns="0" rtlCol="0" anchor="t"/>
          <a:lstStyle/>
          <a:p>
            <a:pPr marL="0" indent="0" algn="l">
              <a:lnSpc>
                <a:spcPts val="2350"/>
              </a:lnSpc>
              <a:buNone/>
            </a:pPr>
            <a:r>
              <a:rPr lang="en-US" sz="1450" dirty="0">
                <a:solidFill>
                  <a:srgbClr val="D6E5EF"/>
                </a:solidFill>
                <a:latin typeface="Source Sans 3" panose="020B0303030403020204" pitchFamily="34" charset="0"/>
                <a:ea typeface="Source Sans 3" panose="020B0303030403020204" pitchFamily="34" charset="-122"/>
                <a:cs typeface="Source Sans 3" panose="020B0303030403020204" pitchFamily="34" charset="-120"/>
              </a:rPr>
              <a:t>We need an affordable, scalable vision-based alternative that flags incidents reliably so responders can act faster.</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93790"/>
            <a:ext cx="4505920" cy="563285"/>
          </a:xfrm>
          <a:prstGeom prst="rect">
            <a:avLst/>
          </a:prstGeom>
          <a:noFill/>
        </p:spPr>
        <p:txBody>
          <a:bodyPr wrap="none" lIns="0" tIns="0" rIns="0" bIns="0" rtlCol="0" anchor="t"/>
          <a:lstStyle/>
          <a:p>
            <a:pPr marL="0" indent="0" algn="l">
              <a:lnSpc>
                <a:spcPts val="44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Motivation &amp; Scope</a:t>
            </a:r>
            <a:endParaRPr lang="en-US" sz="4000" dirty="0">
              <a:latin typeface="Times New Roman" panose="02020603050405020304" pitchFamily="18" charset="0"/>
              <a:cs typeface="Times New Roman" panose="02020603050405020304" pitchFamily="18" charset="0"/>
            </a:endParaRPr>
          </a:p>
        </p:txBody>
      </p:sp>
      <p:sp>
        <p:nvSpPr>
          <p:cNvPr id="3" name="Shape 1"/>
          <p:cNvSpPr/>
          <p:nvPr>
            <p:custDataLst>
              <p:tags r:id="rId1"/>
            </p:custDataLst>
          </p:nvPr>
        </p:nvSpPr>
        <p:spPr>
          <a:xfrm>
            <a:off x="837724" y="2194798"/>
            <a:ext cx="6357818" cy="2129790"/>
          </a:xfrm>
          <a:prstGeom prst="roundRect">
            <a:avLst>
              <a:gd name="adj" fmla="val 6869"/>
            </a:avLst>
          </a:prstGeom>
          <a:solidFill>
            <a:srgbClr val="252833"/>
          </a:solidFill>
        </p:spPr>
      </p:sp>
      <p:pic>
        <p:nvPicPr>
          <p:cNvPr id="4" name="Image 0" descr="preencoded.png"/>
          <p:cNvPicPr>
            <a:picLocks noChangeAspect="1"/>
          </p:cNvPicPr>
          <p:nvPr>
            <p:custDataLst>
              <p:tags r:id="rId2"/>
            </p:custDataLst>
          </p:nvPr>
        </p:nvPicPr>
        <p:blipFill>
          <a:blip r:embed="rId27"/>
          <a:stretch>
            <a:fillRect/>
          </a:stretch>
        </p:blipFill>
        <p:spPr>
          <a:xfrm>
            <a:off x="837724" y="2164318"/>
            <a:ext cx="6357818" cy="121920"/>
          </a:xfrm>
          <a:prstGeom prst="rect">
            <a:avLst/>
          </a:prstGeom>
        </p:spPr>
      </p:pic>
      <p:pic>
        <p:nvPicPr>
          <p:cNvPr id="5" name="Image 1" descr="preencoded.png"/>
          <p:cNvPicPr>
            <a:picLocks noChangeAspect="1"/>
          </p:cNvPicPr>
          <p:nvPr>
            <p:custDataLst>
              <p:tags r:id="rId3"/>
            </p:custDataLst>
          </p:nvPr>
        </p:nvPicPr>
        <p:blipFill>
          <a:blip r:embed="rId28"/>
          <a:stretch>
            <a:fillRect/>
          </a:stretch>
        </p:blipFill>
        <p:spPr>
          <a:xfrm>
            <a:off x="3657540" y="1835825"/>
            <a:ext cx="718066" cy="718066"/>
          </a:xfrm>
          <a:prstGeom prst="rect">
            <a:avLst/>
          </a:prstGeom>
        </p:spPr>
      </p:pic>
      <p:pic>
        <p:nvPicPr>
          <p:cNvPr id="6" name="Image 2" descr="preencoded.png"/>
          <p:cNvPicPr>
            <a:picLocks noChangeAspect="1"/>
          </p:cNvPicPr>
          <p:nvPr>
            <p:custDataLst>
              <p:tags r:id="rId4"/>
            </p:custDataLst>
          </p:nvPr>
        </p:nvPicPr>
        <p:blipFill>
          <a:blip r:embed="rId29">
            <a:extLst>
              <a:ext uri="{96DAC541-7B7A-43D3-8B79-37D633B846F1}">
                <asvg:svgBlip xmlns:asvg="http://schemas.microsoft.com/office/drawing/2016/SVG/main" r:embed="rId30"/>
              </a:ext>
            </a:extLst>
          </a:blip>
          <a:stretch>
            <a:fillRect/>
          </a:stretch>
        </p:blipFill>
        <p:spPr>
          <a:xfrm>
            <a:off x="3872925" y="2051209"/>
            <a:ext cx="287179" cy="287179"/>
          </a:xfrm>
          <a:prstGeom prst="rect">
            <a:avLst/>
          </a:prstGeom>
        </p:spPr>
      </p:pic>
      <p:sp>
        <p:nvSpPr>
          <p:cNvPr id="7" name="Text 2"/>
          <p:cNvSpPr/>
          <p:nvPr>
            <p:custDataLst>
              <p:tags r:id="rId5"/>
            </p:custDataLst>
          </p:nvPr>
        </p:nvSpPr>
        <p:spPr>
          <a:xfrm>
            <a:off x="1107519" y="2793206"/>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Improve Road Safety</a:t>
            </a:r>
            <a:endParaRPr lang="en-US" sz="2800" dirty="0">
              <a:latin typeface="Times New Roman" panose="02020603050405020304" pitchFamily="18" charset="0"/>
              <a:cs typeface="Times New Roman" panose="02020603050405020304" pitchFamily="18" charset="0"/>
            </a:endParaRPr>
          </a:p>
        </p:txBody>
      </p:sp>
      <p:sp>
        <p:nvSpPr>
          <p:cNvPr id="8" name="Text 3"/>
          <p:cNvSpPr/>
          <p:nvPr>
            <p:custDataLst>
              <p:tags r:id="rId6"/>
            </p:custDataLst>
          </p:nvPr>
        </p:nvSpPr>
        <p:spPr>
          <a:xfrm>
            <a:off x="1107519" y="3288744"/>
            <a:ext cx="581822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Reduce incident response time and minimize secondary collisions.</a:t>
            </a:r>
            <a:endParaRPr lang="en-US" sz="2400" dirty="0">
              <a:latin typeface="Times New Roman" panose="02020603050405020304" pitchFamily="18" charset="0"/>
              <a:cs typeface="Times New Roman" panose="02020603050405020304" pitchFamily="18" charset="0"/>
            </a:endParaRPr>
          </a:p>
        </p:txBody>
      </p:sp>
      <p:sp>
        <p:nvSpPr>
          <p:cNvPr id="9" name="Shape 4"/>
          <p:cNvSpPr/>
          <p:nvPr>
            <p:custDataLst>
              <p:tags r:id="rId7"/>
            </p:custDataLst>
          </p:nvPr>
        </p:nvSpPr>
        <p:spPr>
          <a:xfrm>
            <a:off x="7434858" y="2194798"/>
            <a:ext cx="6357818" cy="2129790"/>
          </a:xfrm>
          <a:prstGeom prst="roundRect">
            <a:avLst>
              <a:gd name="adj" fmla="val 6869"/>
            </a:avLst>
          </a:prstGeom>
          <a:solidFill>
            <a:srgbClr val="252833"/>
          </a:solidFill>
        </p:spPr>
      </p:sp>
      <p:pic>
        <p:nvPicPr>
          <p:cNvPr id="10" name="Image 3" descr="preencoded.png"/>
          <p:cNvPicPr>
            <a:picLocks noChangeAspect="1"/>
          </p:cNvPicPr>
          <p:nvPr>
            <p:custDataLst>
              <p:tags r:id="rId8"/>
            </p:custDataLst>
          </p:nvPr>
        </p:nvPicPr>
        <p:blipFill>
          <a:blip r:embed="rId27"/>
          <a:stretch>
            <a:fillRect/>
          </a:stretch>
        </p:blipFill>
        <p:spPr>
          <a:xfrm>
            <a:off x="7434858" y="2164318"/>
            <a:ext cx="6357818" cy="121920"/>
          </a:xfrm>
          <a:prstGeom prst="rect">
            <a:avLst/>
          </a:prstGeom>
        </p:spPr>
      </p:pic>
      <p:pic>
        <p:nvPicPr>
          <p:cNvPr id="11" name="Image 4" descr="preencoded.png"/>
          <p:cNvPicPr>
            <a:picLocks noChangeAspect="1"/>
          </p:cNvPicPr>
          <p:nvPr>
            <p:custDataLst>
              <p:tags r:id="rId9"/>
            </p:custDataLst>
          </p:nvPr>
        </p:nvPicPr>
        <p:blipFill>
          <a:blip r:embed="rId28"/>
          <a:stretch>
            <a:fillRect/>
          </a:stretch>
        </p:blipFill>
        <p:spPr>
          <a:xfrm>
            <a:off x="10254675" y="1835825"/>
            <a:ext cx="718066" cy="718066"/>
          </a:xfrm>
          <a:prstGeom prst="rect">
            <a:avLst/>
          </a:prstGeom>
        </p:spPr>
      </p:pic>
      <p:pic>
        <p:nvPicPr>
          <p:cNvPr id="12" name="Image 5" descr="preencoded.png"/>
          <p:cNvPicPr>
            <a:picLocks noChangeAspect="1"/>
          </p:cNvPicPr>
          <p:nvPr>
            <p:custDataLst>
              <p:tags r:id="rId10"/>
            </p:custDataLst>
          </p:nvPr>
        </p:nvPicPr>
        <p:blipFill>
          <a:blip r:embed="rId31">
            <a:extLst>
              <a:ext uri="{96DAC541-7B7A-43D3-8B79-37D633B846F1}">
                <asvg:svgBlip xmlns:asvg="http://schemas.microsoft.com/office/drawing/2016/SVG/main" r:embed="rId32"/>
              </a:ext>
            </a:extLst>
          </a:blip>
          <a:stretch>
            <a:fillRect/>
          </a:stretch>
        </p:blipFill>
        <p:spPr>
          <a:xfrm>
            <a:off x="10470059" y="2051209"/>
            <a:ext cx="287179" cy="287179"/>
          </a:xfrm>
          <a:prstGeom prst="rect">
            <a:avLst/>
          </a:prstGeom>
        </p:spPr>
      </p:pic>
      <p:sp>
        <p:nvSpPr>
          <p:cNvPr id="13" name="Text 5"/>
          <p:cNvSpPr/>
          <p:nvPr>
            <p:custDataLst>
              <p:tags r:id="rId11"/>
            </p:custDataLst>
          </p:nvPr>
        </p:nvSpPr>
        <p:spPr>
          <a:xfrm>
            <a:off x="7704653" y="2793206"/>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Faster Identification</a:t>
            </a:r>
            <a:endParaRPr lang="en-US" sz="2800" dirty="0">
              <a:latin typeface="Times New Roman" panose="02020603050405020304" pitchFamily="18" charset="0"/>
              <a:cs typeface="Times New Roman" panose="02020603050405020304" pitchFamily="18" charset="0"/>
            </a:endParaRPr>
          </a:p>
        </p:txBody>
      </p:sp>
      <p:sp>
        <p:nvSpPr>
          <p:cNvPr id="14" name="Text 6"/>
          <p:cNvSpPr/>
          <p:nvPr>
            <p:custDataLst>
              <p:tags r:id="rId12"/>
            </p:custDataLst>
          </p:nvPr>
        </p:nvSpPr>
        <p:spPr>
          <a:xfrm>
            <a:off x="7704653" y="3288744"/>
            <a:ext cx="581822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Automated alerts shorten detection-to-notification latency.</a:t>
            </a:r>
            <a:endParaRPr lang="en-US" sz="2400" dirty="0">
              <a:latin typeface="Times New Roman" panose="02020603050405020304" pitchFamily="18" charset="0"/>
              <a:cs typeface="Times New Roman" panose="02020603050405020304" pitchFamily="18" charset="0"/>
            </a:endParaRPr>
          </a:p>
        </p:txBody>
      </p:sp>
      <p:sp>
        <p:nvSpPr>
          <p:cNvPr id="15" name="Shape 7"/>
          <p:cNvSpPr/>
          <p:nvPr>
            <p:custDataLst>
              <p:tags r:id="rId13"/>
            </p:custDataLst>
          </p:nvPr>
        </p:nvSpPr>
        <p:spPr>
          <a:xfrm>
            <a:off x="837724" y="4922877"/>
            <a:ext cx="6357818" cy="2512814"/>
          </a:xfrm>
          <a:prstGeom prst="roundRect">
            <a:avLst>
              <a:gd name="adj" fmla="val 5822"/>
            </a:avLst>
          </a:prstGeom>
          <a:solidFill>
            <a:srgbClr val="252833"/>
          </a:solidFill>
        </p:spPr>
      </p:sp>
      <p:pic>
        <p:nvPicPr>
          <p:cNvPr id="16" name="Image 6" descr="preencoded.png"/>
          <p:cNvPicPr>
            <a:picLocks noChangeAspect="1"/>
          </p:cNvPicPr>
          <p:nvPr>
            <p:custDataLst>
              <p:tags r:id="rId14"/>
            </p:custDataLst>
          </p:nvPr>
        </p:nvPicPr>
        <p:blipFill>
          <a:blip r:embed="rId27"/>
          <a:stretch>
            <a:fillRect/>
          </a:stretch>
        </p:blipFill>
        <p:spPr>
          <a:xfrm>
            <a:off x="837724" y="4892397"/>
            <a:ext cx="6357818" cy="121920"/>
          </a:xfrm>
          <a:prstGeom prst="rect">
            <a:avLst/>
          </a:prstGeom>
        </p:spPr>
      </p:pic>
      <p:pic>
        <p:nvPicPr>
          <p:cNvPr id="17" name="Image 7" descr="preencoded.png"/>
          <p:cNvPicPr>
            <a:picLocks noChangeAspect="1"/>
          </p:cNvPicPr>
          <p:nvPr>
            <p:custDataLst>
              <p:tags r:id="rId15"/>
            </p:custDataLst>
          </p:nvPr>
        </p:nvPicPr>
        <p:blipFill>
          <a:blip r:embed="rId28"/>
          <a:stretch>
            <a:fillRect/>
          </a:stretch>
        </p:blipFill>
        <p:spPr>
          <a:xfrm>
            <a:off x="3657540" y="4563904"/>
            <a:ext cx="718066" cy="718066"/>
          </a:xfrm>
          <a:prstGeom prst="rect">
            <a:avLst/>
          </a:prstGeom>
        </p:spPr>
      </p:pic>
      <p:pic>
        <p:nvPicPr>
          <p:cNvPr id="18" name="Image 8" descr="preencoded.png"/>
          <p:cNvPicPr>
            <a:picLocks noChangeAspect="1"/>
          </p:cNvPicPr>
          <p:nvPr>
            <p:custDataLst>
              <p:tags r:id="rId16"/>
            </p:custDataLst>
          </p:nvPr>
        </p:nvPicPr>
        <p:blipFill>
          <a:blip r:embed="rId33">
            <a:extLst>
              <a:ext uri="{96DAC541-7B7A-43D3-8B79-37D633B846F1}">
                <asvg:svgBlip xmlns:asvg="http://schemas.microsoft.com/office/drawing/2016/SVG/main" r:embed="rId34"/>
              </a:ext>
            </a:extLst>
          </a:blip>
          <a:stretch>
            <a:fillRect/>
          </a:stretch>
        </p:blipFill>
        <p:spPr>
          <a:xfrm>
            <a:off x="3872925" y="4779288"/>
            <a:ext cx="287179" cy="287179"/>
          </a:xfrm>
          <a:prstGeom prst="rect">
            <a:avLst/>
          </a:prstGeom>
        </p:spPr>
      </p:pic>
      <p:sp>
        <p:nvSpPr>
          <p:cNvPr id="19" name="Text 8"/>
          <p:cNvSpPr/>
          <p:nvPr>
            <p:custDataLst>
              <p:tags r:id="rId17"/>
            </p:custDataLst>
          </p:nvPr>
        </p:nvSpPr>
        <p:spPr>
          <a:xfrm>
            <a:off x="1107519" y="5521285"/>
            <a:ext cx="312229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Lower Operational Cost</a:t>
            </a:r>
            <a:endParaRPr lang="en-US" sz="2800" dirty="0">
              <a:latin typeface="Times New Roman" panose="02020603050405020304" pitchFamily="18" charset="0"/>
              <a:cs typeface="Times New Roman" panose="02020603050405020304" pitchFamily="18" charset="0"/>
            </a:endParaRPr>
          </a:p>
        </p:txBody>
      </p:sp>
      <p:sp>
        <p:nvSpPr>
          <p:cNvPr id="20" name="Text 9"/>
          <p:cNvSpPr/>
          <p:nvPr>
            <p:custDataLst>
              <p:tags r:id="rId18"/>
            </p:custDataLst>
          </p:nvPr>
        </p:nvSpPr>
        <p:spPr>
          <a:xfrm>
            <a:off x="1107519" y="6016823"/>
            <a:ext cx="5818227"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Leverages existing CCTV infrastructure—no expensive sensors required.</a:t>
            </a:r>
            <a:endParaRPr lang="en-US" sz="2400" dirty="0">
              <a:latin typeface="Times New Roman" panose="02020603050405020304" pitchFamily="18" charset="0"/>
              <a:cs typeface="Times New Roman" panose="02020603050405020304" pitchFamily="18" charset="0"/>
            </a:endParaRPr>
          </a:p>
        </p:txBody>
      </p:sp>
      <p:sp>
        <p:nvSpPr>
          <p:cNvPr id="21" name="Shape 10"/>
          <p:cNvSpPr/>
          <p:nvPr>
            <p:custDataLst>
              <p:tags r:id="rId19"/>
            </p:custDataLst>
          </p:nvPr>
        </p:nvSpPr>
        <p:spPr>
          <a:xfrm>
            <a:off x="7434858" y="4922877"/>
            <a:ext cx="6357818" cy="2512814"/>
          </a:xfrm>
          <a:prstGeom prst="roundRect">
            <a:avLst>
              <a:gd name="adj" fmla="val 5822"/>
            </a:avLst>
          </a:prstGeom>
          <a:solidFill>
            <a:srgbClr val="252833"/>
          </a:solidFill>
        </p:spPr>
      </p:sp>
      <p:pic>
        <p:nvPicPr>
          <p:cNvPr id="22" name="Image 9" descr="preencoded.png"/>
          <p:cNvPicPr>
            <a:picLocks noChangeAspect="1"/>
          </p:cNvPicPr>
          <p:nvPr>
            <p:custDataLst>
              <p:tags r:id="rId20"/>
            </p:custDataLst>
          </p:nvPr>
        </p:nvPicPr>
        <p:blipFill>
          <a:blip r:embed="rId27"/>
          <a:stretch>
            <a:fillRect/>
          </a:stretch>
        </p:blipFill>
        <p:spPr>
          <a:xfrm>
            <a:off x="7434858" y="4892397"/>
            <a:ext cx="6357818" cy="121920"/>
          </a:xfrm>
          <a:prstGeom prst="rect">
            <a:avLst/>
          </a:prstGeom>
        </p:spPr>
      </p:pic>
      <p:pic>
        <p:nvPicPr>
          <p:cNvPr id="23" name="Image 10" descr="preencoded.png"/>
          <p:cNvPicPr>
            <a:picLocks noChangeAspect="1"/>
          </p:cNvPicPr>
          <p:nvPr>
            <p:custDataLst>
              <p:tags r:id="rId21"/>
            </p:custDataLst>
          </p:nvPr>
        </p:nvPicPr>
        <p:blipFill>
          <a:blip r:embed="rId28"/>
          <a:stretch>
            <a:fillRect/>
          </a:stretch>
        </p:blipFill>
        <p:spPr>
          <a:xfrm>
            <a:off x="10254675" y="4563904"/>
            <a:ext cx="718066" cy="718066"/>
          </a:xfrm>
          <a:prstGeom prst="rect">
            <a:avLst/>
          </a:prstGeom>
        </p:spPr>
      </p:pic>
      <p:pic>
        <p:nvPicPr>
          <p:cNvPr id="24" name="Image 11" descr="preencoded.png"/>
          <p:cNvPicPr>
            <a:picLocks noChangeAspect="1"/>
          </p:cNvPicPr>
          <p:nvPr>
            <p:custDataLst>
              <p:tags r:id="rId22"/>
            </p:custDataLst>
          </p:nvPr>
        </p:nvPicPr>
        <p:blipFill>
          <a:blip r:embed="rId35">
            <a:extLst>
              <a:ext uri="{96DAC541-7B7A-43D3-8B79-37D633B846F1}">
                <asvg:svgBlip xmlns:asvg="http://schemas.microsoft.com/office/drawing/2016/SVG/main" r:embed="rId36"/>
              </a:ext>
            </a:extLst>
          </a:blip>
          <a:stretch>
            <a:fillRect/>
          </a:stretch>
        </p:blipFill>
        <p:spPr>
          <a:xfrm>
            <a:off x="10470059" y="4779288"/>
            <a:ext cx="287179" cy="287179"/>
          </a:xfrm>
          <a:prstGeom prst="rect">
            <a:avLst/>
          </a:prstGeom>
        </p:spPr>
      </p:pic>
      <p:sp>
        <p:nvSpPr>
          <p:cNvPr id="25" name="Text 11"/>
          <p:cNvSpPr/>
          <p:nvPr>
            <p:custDataLst>
              <p:tags r:id="rId23"/>
            </p:custDataLst>
          </p:nvPr>
        </p:nvSpPr>
        <p:spPr>
          <a:xfrm>
            <a:off x="7704653" y="5521285"/>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Project Scope</a:t>
            </a:r>
            <a:endParaRPr lang="en-US" sz="2800" dirty="0">
              <a:latin typeface="Times New Roman" panose="02020603050405020304" pitchFamily="18" charset="0"/>
              <a:cs typeface="Times New Roman" panose="02020603050405020304" pitchFamily="18" charset="0"/>
            </a:endParaRPr>
          </a:p>
        </p:txBody>
      </p:sp>
      <p:sp>
        <p:nvSpPr>
          <p:cNvPr id="26" name="Text 12"/>
          <p:cNvSpPr/>
          <p:nvPr>
            <p:custDataLst>
              <p:tags r:id="rId24"/>
            </p:custDataLst>
          </p:nvPr>
        </p:nvSpPr>
        <p:spPr>
          <a:xfrm>
            <a:off x="7704653" y="6016823"/>
            <a:ext cx="6088023" cy="1149072"/>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Offline CCTV video analysis; vehicle-only detection; accident confidence scoring; extensible for future ML improvements.</a:t>
            </a:r>
            <a:endParaRPr lang="en-US" sz="2400" dirty="0">
              <a:latin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37"/>
          <a:stretch>
            <a:fillRect/>
          </a:stretch>
        </p:blipFill>
        <p:spPr>
          <a:xfrm>
            <a:off x="12553950" y="7383145"/>
            <a:ext cx="2076450" cy="8477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2366" y="654010"/>
            <a:ext cx="4476869" cy="559594"/>
          </a:xfrm>
          <a:prstGeom prst="rect">
            <a:avLst/>
          </a:prstGeom>
          <a:noFill/>
        </p:spPr>
        <p:txBody>
          <a:bodyPr wrap="none" lIns="0" tIns="0" rIns="0" bIns="0" rtlCol="0" anchor="t"/>
          <a:lstStyle/>
          <a:p>
            <a:pPr marL="0" indent="0" algn="l">
              <a:lnSpc>
                <a:spcPts val="44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Objectives</a:t>
            </a:r>
            <a:endParaRPr lang="en-US" sz="3500" dirty="0">
              <a:latin typeface="Times New Roman" panose="02020603050405020304" pitchFamily="18" charset="0"/>
              <a:cs typeface="Times New Roman" panose="02020603050405020304" pitchFamily="18" charset="0"/>
            </a:endParaRPr>
          </a:p>
        </p:txBody>
      </p:sp>
      <p:sp>
        <p:nvSpPr>
          <p:cNvPr id="3" name="Text 1"/>
          <p:cNvSpPr/>
          <p:nvPr/>
        </p:nvSpPr>
        <p:spPr>
          <a:xfrm>
            <a:off x="445294" y="1784271"/>
            <a:ext cx="6869906" cy="380524"/>
          </a:xfrm>
          <a:prstGeom prst="rect">
            <a:avLst/>
          </a:prstGeom>
          <a:noFill/>
        </p:spPr>
        <p:txBody>
          <a:bodyPr wrap="none" lIns="0" tIns="0" rIns="0" bIns="0" rtlCol="0" anchor="t"/>
          <a:lstStyle/>
          <a:p>
            <a:pPr marL="342900" indent="-342900" algn="l">
              <a:lnSpc>
                <a:spcPts val="29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Automatically detect vehicle accidents from CCTV video.</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445294" y="2248019"/>
            <a:ext cx="6869906" cy="761048"/>
          </a:xfrm>
          <a:prstGeom prst="rect">
            <a:avLst/>
          </a:prstGeom>
          <a:noFill/>
        </p:spPr>
        <p:txBody>
          <a:bodyPr wrap="square" lIns="0" tIns="0" rIns="0" bIns="0" rtlCol="0" anchor="t"/>
          <a:lstStyle/>
          <a:p>
            <a:pPr marL="342900" indent="-342900" algn="l">
              <a:lnSpc>
                <a:spcPts val="29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Track vehicles across frames to identify abnormal motion and collisions.</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445294" y="3144322"/>
            <a:ext cx="6869906" cy="380524"/>
          </a:xfrm>
          <a:prstGeom prst="rect">
            <a:avLst/>
          </a:prstGeom>
          <a:noFill/>
        </p:spPr>
        <p:txBody>
          <a:bodyPr wrap="none" lIns="0" tIns="0" rIns="0" bIns="0" rtlCol="0" anchor="t"/>
          <a:lstStyle/>
          <a:p>
            <a:pPr marL="342900" indent="-342900" algn="l">
              <a:lnSpc>
                <a:spcPts val="2950"/>
              </a:lnSpc>
              <a:buSzPct val="100000"/>
              <a:buFont typeface="Arial" panose="020B0604020202020204" pitchFamily="34" charset="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Compute an </a:t>
            </a:r>
            <a:r>
              <a:rPr lang="en-US" sz="2400" b="1"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accident confidence score</a:t>
            </a: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to reduce false</a:t>
            </a:r>
          </a:p>
          <a:p>
            <a:pPr marL="342900" indent="-342900" algn="l">
              <a:lnSpc>
                <a:spcPts val="2950"/>
              </a:lnSpc>
              <a:buSzPct val="100000"/>
              <a:buFont typeface="Arial" panose="020B0604020202020204" pitchFamily="34" charset="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 alarms.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445294" y="3963353"/>
            <a:ext cx="6869906" cy="761048"/>
          </a:xfrm>
          <a:prstGeom prst="rect">
            <a:avLst/>
          </a:prstGeom>
          <a:noFill/>
        </p:spPr>
        <p:txBody>
          <a:bodyPr wrap="square" lIns="0" tIns="0" rIns="0" bIns="0" rtlCol="0" anchor="t"/>
          <a:lstStyle/>
          <a:p>
            <a:pPr marL="342900" indent="-342900" algn="l">
              <a:lnSpc>
                <a:spcPts val="29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Produce annotated frames and short clips as visual evidence for verification.</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445294" y="4952525"/>
            <a:ext cx="6869906" cy="761048"/>
          </a:xfrm>
          <a:prstGeom prst="rect">
            <a:avLst/>
          </a:prstGeom>
          <a:noFill/>
        </p:spPr>
        <p:txBody>
          <a:bodyPr wrap="square" lIns="0" tIns="0" rIns="0" bIns="0" rtlCol="0" anchor="t"/>
          <a:lstStyle/>
          <a:p>
            <a:pPr marL="342900" indent="-342900" algn="l">
              <a:lnSpc>
                <a:spcPts val="295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Expose results via a Flask dashboard with video playback and metadata.</a:t>
            </a:r>
            <a:endParaRPr lang="en-US" sz="24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3"/>
          <a:stretch>
            <a:fillRect/>
          </a:stretch>
        </p:blipFill>
        <p:spPr>
          <a:xfrm>
            <a:off x="8290203" y="1591469"/>
            <a:ext cx="5515332" cy="5515332"/>
          </a:xfrm>
          <a:prstGeom prst="rect">
            <a:avLst/>
          </a:prstGeom>
        </p:spPr>
      </p:pic>
      <p:pic>
        <p:nvPicPr>
          <p:cNvPr id="9" name="Picture 8"/>
          <p:cNvPicPr>
            <a:picLocks noChangeAspect="1"/>
          </p:cNvPicPr>
          <p:nvPr/>
        </p:nvPicPr>
        <p:blipFill>
          <a:blip r:embed="rId4"/>
          <a:stretch>
            <a:fillRect/>
          </a:stretch>
        </p:blipFill>
        <p:spPr>
          <a:xfrm>
            <a:off x="12553950" y="7353300"/>
            <a:ext cx="2076450" cy="847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950720"/>
            <a:ext cx="5341620" cy="563285"/>
          </a:xfrm>
          <a:prstGeom prst="rect">
            <a:avLst/>
          </a:prstGeom>
          <a:noFill/>
        </p:spPr>
        <p:txBody>
          <a:bodyPr wrap="none" lIns="0" tIns="0" rIns="0" bIns="0" rtlCol="0" anchor="t"/>
          <a:lstStyle/>
          <a:p>
            <a:pPr marL="0" indent="0" algn="l">
              <a:lnSpc>
                <a:spcPts val="44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Target Users &amp; Use Cases</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724" y="2992755"/>
            <a:ext cx="598408" cy="598408"/>
          </a:xfrm>
          <a:prstGeom prst="rect">
            <a:avLst/>
          </a:prstGeom>
        </p:spPr>
      </p:pic>
      <p:sp>
        <p:nvSpPr>
          <p:cNvPr id="4" name="Text 1"/>
          <p:cNvSpPr/>
          <p:nvPr/>
        </p:nvSpPr>
        <p:spPr>
          <a:xfrm>
            <a:off x="1735336" y="3134797"/>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Traffic Authorities</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1735336" y="3630335"/>
            <a:ext cx="5430203"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Real-time alerts help dispatch teams and manage road closures quickly.</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4743" y="2992755"/>
            <a:ext cx="598408" cy="598408"/>
          </a:xfrm>
          <a:prstGeom prst="rect">
            <a:avLst/>
          </a:prstGeom>
        </p:spPr>
      </p:pic>
      <p:sp>
        <p:nvSpPr>
          <p:cNvPr id="7" name="Text 3"/>
          <p:cNvSpPr/>
          <p:nvPr/>
        </p:nvSpPr>
        <p:spPr>
          <a:xfrm>
            <a:off x="8362355" y="3134797"/>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Smart City Projects</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8362355" y="3630335"/>
            <a:ext cx="5430322"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Integrate analytics into city dashboards for safer, data-driven traffic management.</a:t>
            </a:r>
            <a:endParaRPr lang="en-US" sz="2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724" y="4875133"/>
            <a:ext cx="598408" cy="598408"/>
          </a:xfrm>
          <a:prstGeom prst="rect">
            <a:avLst/>
          </a:prstGeom>
        </p:spPr>
      </p:pic>
      <p:sp>
        <p:nvSpPr>
          <p:cNvPr id="10" name="Text 5"/>
          <p:cNvSpPr/>
          <p:nvPr/>
        </p:nvSpPr>
        <p:spPr>
          <a:xfrm>
            <a:off x="1735336" y="5017175"/>
            <a:ext cx="3105388"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Researchers &amp; Students</a:t>
            </a:r>
            <a:endParaRPr lang="en-US" sz="2800" dirty="0">
              <a:latin typeface="Times New Roman" panose="02020603050405020304" pitchFamily="18" charset="0"/>
              <a:cs typeface="Times New Roman" panose="02020603050405020304" pitchFamily="18" charset="0"/>
            </a:endParaRPr>
          </a:p>
        </p:txBody>
      </p:sp>
      <p:sp>
        <p:nvSpPr>
          <p:cNvPr id="11" name="Text 6"/>
          <p:cNvSpPr/>
          <p:nvPr/>
        </p:nvSpPr>
        <p:spPr>
          <a:xfrm>
            <a:off x="1735336" y="5512713"/>
            <a:ext cx="5430203"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Platform for studying detection algorithms, tracking improvements, and dataset building.</a:t>
            </a:r>
            <a:endParaRPr lang="en-US" sz="24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4743" y="4875133"/>
            <a:ext cx="598408" cy="598408"/>
          </a:xfrm>
          <a:prstGeom prst="rect">
            <a:avLst/>
          </a:prstGeom>
        </p:spPr>
      </p:pic>
      <p:sp>
        <p:nvSpPr>
          <p:cNvPr id="13" name="Text 7"/>
          <p:cNvSpPr/>
          <p:nvPr/>
        </p:nvSpPr>
        <p:spPr>
          <a:xfrm>
            <a:off x="8362355" y="5017175"/>
            <a:ext cx="2862501" cy="351949"/>
          </a:xfrm>
          <a:prstGeom prst="rect">
            <a:avLst/>
          </a:prstGeom>
          <a:noFill/>
        </p:spPr>
        <p:txBody>
          <a:bodyPr wrap="none" lIns="0" tIns="0" rIns="0" bIns="0" rtlCol="0" anchor="t"/>
          <a:lstStyle/>
          <a:p>
            <a:pPr marL="0" indent="0" algn="l">
              <a:lnSpc>
                <a:spcPts val="2750"/>
              </a:lnSpc>
              <a:buNone/>
            </a:pPr>
            <a:r>
              <a:rPr lang="en-US" sz="2800" dirty="0">
                <a:solidFill>
                  <a:srgbClr val="D6E5EF"/>
                </a:solidFill>
                <a:latin typeface="Times New Roman" panose="02020603050405020304" pitchFamily="18" charset="0"/>
                <a:ea typeface="Lora" pitchFamily="34" charset="-122"/>
                <a:cs typeface="Times New Roman" panose="02020603050405020304" pitchFamily="18" charset="0"/>
              </a:rPr>
              <a:t>Academic Institutions</a:t>
            </a:r>
            <a:endParaRPr lang="en-US" sz="2800" dirty="0">
              <a:latin typeface="Times New Roman" panose="02020603050405020304" pitchFamily="18" charset="0"/>
              <a:cs typeface="Times New Roman" panose="02020603050405020304" pitchFamily="18" charset="0"/>
            </a:endParaRPr>
          </a:p>
        </p:txBody>
      </p:sp>
      <p:sp>
        <p:nvSpPr>
          <p:cNvPr id="14" name="Text 8"/>
          <p:cNvSpPr/>
          <p:nvPr/>
        </p:nvSpPr>
        <p:spPr>
          <a:xfrm>
            <a:off x="8362355" y="5512713"/>
            <a:ext cx="5430322" cy="766048"/>
          </a:xfrm>
          <a:prstGeom prst="rect">
            <a:avLst/>
          </a:prstGeom>
          <a:noFill/>
        </p:spPr>
        <p:txBody>
          <a:bodyPr wrap="square" lIns="0" tIns="0" rIns="0" bIns="0" rtlCol="0" anchor="t"/>
          <a:lstStyle/>
          <a:p>
            <a:pPr marL="0" indent="0" algn="l">
              <a:lnSpc>
                <a:spcPts val="3000"/>
              </a:lnSpc>
              <a:buNone/>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Use as a teaching/demo tool for computer vision coursework and projects.</a:t>
            </a:r>
            <a:endParaRPr lang="en-US" sz="2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11"/>
          <a:stretch>
            <a:fillRect/>
          </a:stretch>
        </p:blipFill>
        <p:spPr>
          <a:xfrm>
            <a:off x="12553950" y="7395210"/>
            <a:ext cx="2076450" cy="847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82115"/>
            <a:ext cx="7468553" cy="1126569"/>
          </a:xfrm>
          <a:prstGeom prst="rect">
            <a:avLst/>
          </a:prstGeom>
          <a:noFill/>
        </p:spPr>
        <p:txBody>
          <a:bodyPr wrap="square" lIns="0" tIns="0" rIns="0" bIns="0" rtlCol="0" anchor="t"/>
          <a:lstStyle/>
          <a:p>
            <a:pPr marL="0" indent="0" algn="l">
              <a:lnSpc>
                <a:spcPts val="4400"/>
              </a:lnSpc>
              <a:buNone/>
            </a:pPr>
            <a:r>
              <a:rPr lang="en-US" sz="4000" dirty="0">
                <a:solidFill>
                  <a:srgbClr val="F98AC7"/>
                </a:solidFill>
                <a:latin typeface="Times New Roman" panose="02020603050405020304" pitchFamily="18" charset="0"/>
                <a:ea typeface="Lora" pitchFamily="34" charset="-122"/>
                <a:cs typeface="Times New Roman" panose="02020603050405020304" pitchFamily="18" charset="0"/>
              </a:rPr>
              <a:t>Existing Systems vs. Proposed Solution</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324124" y="340697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Existing</a:t>
            </a:r>
            <a:endParaRPr lang="en-US" sz="2200" dirty="0">
              <a:latin typeface="Times New Roman" panose="02020603050405020304" pitchFamily="18" charset="0"/>
              <a:cs typeface="Times New Roman" panose="02020603050405020304" pitchFamily="18" charset="0"/>
            </a:endParaRPr>
          </a:p>
        </p:txBody>
      </p:sp>
      <p:sp>
        <p:nvSpPr>
          <p:cNvPr id="5" name="Text 2"/>
          <p:cNvSpPr/>
          <p:nvPr/>
        </p:nvSpPr>
        <p:spPr>
          <a:xfrm>
            <a:off x="6324124" y="3998238"/>
            <a:ext cx="3442335" cy="766048"/>
          </a:xfrm>
          <a:prstGeom prst="rect">
            <a:avLst/>
          </a:prstGeom>
          <a:noFill/>
        </p:spPr>
        <p:txBody>
          <a:bodyPr wrap="square" lIns="0" tIns="0" rIns="0" bIns="0" rtlCol="0" anchor="t"/>
          <a:lstStyle/>
          <a:p>
            <a:pPr marL="342900" indent="-342900" algn="l">
              <a:lnSpc>
                <a:spcPts val="300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Manual monitoring or sensor-heavy setups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324124" y="4847987"/>
            <a:ext cx="3442335" cy="766048"/>
          </a:xfrm>
          <a:prstGeom prst="rect">
            <a:avLst/>
          </a:prstGeom>
          <a:noFill/>
        </p:spPr>
        <p:txBody>
          <a:bodyPr wrap="square" lIns="0" tIns="0" rIns="0" bIns="0" rtlCol="0" anchor="t"/>
          <a:lstStyle/>
          <a:p>
            <a:pPr marL="342900" indent="-342900" algn="l">
              <a:lnSpc>
                <a:spcPts val="300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High infrastructure and maintenance costs</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6324124" y="5697736"/>
            <a:ext cx="3442335" cy="766048"/>
          </a:xfrm>
          <a:prstGeom prst="rect">
            <a:avLst/>
          </a:prstGeom>
          <a:noFill/>
        </p:spPr>
        <p:txBody>
          <a:bodyPr wrap="square" lIns="0" tIns="0" rIns="0" bIns="0" rtlCol="0" anchor="t"/>
          <a:lstStyle/>
          <a:p>
            <a:pPr marL="342900" indent="-342900" algn="l">
              <a:lnSpc>
                <a:spcPts val="300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Limited scalability and coverage gaps</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0357961" y="3406973"/>
            <a:ext cx="2816185" cy="351949"/>
          </a:xfrm>
          <a:prstGeom prst="rect">
            <a:avLst/>
          </a:prstGeom>
          <a:noFill/>
        </p:spPr>
        <p:txBody>
          <a:bodyPr wrap="none" lIns="0" tIns="0" rIns="0" bIns="0" rtlCol="0" anchor="t"/>
          <a:lstStyle/>
          <a:p>
            <a:pPr marL="0" indent="0" algn="l">
              <a:lnSpc>
                <a:spcPts val="2750"/>
              </a:lnSpc>
              <a:buNone/>
            </a:pPr>
            <a:r>
              <a:rPr lang="en-US" sz="2800" dirty="0">
                <a:solidFill>
                  <a:srgbClr val="F98AC7"/>
                </a:solidFill>
                <a:latin typeface="Times New Roman" panose="02020603050405020304" pitchFamily="18" charset="0"/>
                <a:ea typeface="Lora" pitchFamily="34" charset="-122"/>
                <a:cs typeface="Times New Roman" panose="02020603050405020304" pitchFamily="18" charset="0"/>
              </a:rPr>
              <a:t>Proposed</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10357961" y="3998238"/>
            <a:ext cx="3442335" cy="766048"/>
          </a:xfrm>
          <a:prstGeom prst="rect">
            <a:avLst/>
          </a:prstGeom>
          <a:noFill/>
        </p:spPr>
        <p:txBody>
          <a:bodyPr wrap="square" lIns="0" tIns="0" rIns="0" bIns="0" rtlCol="0" anchor="t"/>
          <a:lstStyle/>
          <a:p>
            <a:pPr marL="342900" indent="-342900" algn="l">
              <a:lnSpc>
                <a:spcPts val="300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Vision-based detection using existing CCTV</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10357961" y="4847987"/>
            <a:ext cx="3442335" cy="766048"/>
          </a:xfrm>
          <a:prstGeom prst="rect">
            <a:avLst/>
          </a:prstGeom>
          <a:noFill/>
        </p:spPr>
        <p:txBody>
          <a:bodyPr wrap="square" lIns="0" tIns="0" rIns="0" bIns="0" rtlCol="0" anchor="t"/>
          <a:lstStyle/>
          <a:p>
            <a:pPr marL="342900" indent="-342900" algn="l">
              <a:lnSpc>
                <a:spcPts val="300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Lower cost, easier deployment, scalable</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10357961" y="5697736"/>
            <a:ext cx="3442335" cy="766048"/>
          </a:xfrm>
          <a:prstGeom prst="rect">
            <a:avLst/>
          </a:prstGeom>
          <a:noFill/>
        </p:spPr>
        <p:txBody>
          <a:bodyPr wrap="square" lIns="0" tIns="0" rIns="0" bIns="0" rtlCol="0" anchor="t"/>
          <a:lstStyle/>
          <a:p>
            <a:pPr marL="342900" indent="-342900" algn="l">
              <a:lnSpc>
                <a:spcPts val="3000"/>
              </a:lnSpc>
              <a:buSzPct val="100000"/>
              <a:buChar char="•"/>
            </a:pPr>
            <a:r>
              <a:rPr lang="en-US" sz="2400" dirty="0">
                <a:solidFill>
                  <a:srgbClr val="D6E5EF"/>
                </a:solidFill>
                <a:latin typeface="Times New Roman" panose="02020603050405020304" pitchFamily="18" charset="0"/>
                <a:ea typeface="Source Sans 3" panose="020B0303030403020204" pitchFamily="34" charset="-122"/>
                <a:cs typeface="Times New Roman" panose="02020603050405020304" pitchFamily="18" charset="0"/>
              </a:rPr>
              <a:t>Provides visual evidence and a confidence score for triage</a:t>
            </a:r>
            <a:endParaRPr lang="en-US" sz="24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12553950" y="7397115"/>
            <a:ext cx="2076450" cy="8477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89.4155905511811,&quot;left&quot;:592.6218897637796,&quot;top&quot;:167.0344094488189,&quot;width&quot;:494.315590551181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40.9343307086614,&quot;left&quot;:65.96251968503937,&quot;top&quot;:144.5531496062992,&quot;width&quot;:1020.0749606299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1975</Words>
  <Application>Microsoft Office PowerPoint</Application>
  <PresentationFormat>Custom</PresentationFormat>
  <Paragraphs>324</Paragraphs>
  <Slides>30</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Lora</vt:lpstr>
      <vt:lpstr>Lora Light</vt:lpstr>
      <vt:lpstr>Times New Roman</vt:lpstr>
      <vt:lpstr>Calibri</vt:lpstr>
      <vt:lpstr>Source Sans 3</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Malik</dc:creator>
  <cp:lastModifiedBy>Muhammad Muzamil</cp:lastModifiedBy>
  <cp:revision>13</cp:revision>
  <dcterms:created xsi:type="dcterms:W3CDTF">2025-12-25T03:11:00Z</dcterms:created>
  <dcterms:modified xsi:type="dcterms:W3CDTF">2025-12-26T11:50:02Z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F4FB4515C36A4C549328F0A804DA7325_13</vt:lpwstr>
  </property>
  <property fmtid="{D5CDD505-2E9C-101B-9397-08002B2CF9AE}" pid="3" name="KSOProductBuildVer">
    <vt:lpwstr>1033-12.2.0.23196</vt:lpwstr>
  </property>
</Properties>
</file>